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17"/>
  </p:notesMasterIdLst>
  <p:handoutMasterIdLst>
    <p:handoutMasterId r:id="rId18"/>
  </p:handoutMasterIdLst>
  <p:sldIdLst>
    <p:sldId id="2549" r:id="rId2"/>
    <p:sldId id="2578" r:id="rId3"/>
    <p:sldId id="2580" r:id="rId4"/>
    <p:sldId id="2568" r:id="rId5"/>
    <p:sldId id="2581" r:id="rId6"/>
    <p:sldId id="2558" r:id="rId7"/>
    <p:sldId id="2584" r:id="rId8"/>
    <p:sldId id="2571" r:id="rId9"/>
    <p:sldId id="2575" r:id="rId10"/>
    <p:sldId id="2582" r:id="rId11"/>
    <p:sldId id="2585" r:id="rId12"/>
    <p:sldId id="2561" r:id="rId13"/>
    <p:sldId id="2586" r:id="rId14"/>
    <p:sldId id="2560" r:id="rId15"/>
    <p:sldId id="255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2022" autoAdjust="0"/>
  </p:normalViewPr>
  <p:slideViewPr>
    <p:cSldViewPr snapToGrid="0">
      <p:cViewPr varScale="1">
        <p:scale>
          <a:sx n="71" d="100"/>
          <a:sy n="71" d="100"/>
        </p:scale>
        <p:origin x="907" y="48"/>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sv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hyperlink" Target="https://github.com/pozengineer/dataScienceImageClassify/" TargetMode="Externa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hyperlink" Target="https://github.com/pozengineer/dataScienceImageClassify/"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951F77-4E36-4893-91C6-3151A6D5169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B3944D-D926-4D0F-A305-F5740000747A}">
      <dgm:prSet custT="1"/>
      <dgm:spPr/>
      <dgm:t>
        <a:bodyPr/>
        <a:lstStyle/>
        <a:p>
          <a:r>
            <a:rPr lang="en-US" sz="2000" b="1" i="0" dirty="0">
              <a:solidFill>
                <a:schemeClr val="bg1"/>
              </a:solidFill>
              <a:latin typeface="Verdana" panose="020B0604030504040204" pitchFamily="34" charset="0"/>
              <a:ea typeface="Verdana" panose="020B0604030504040204" pitchFamily="34" charset="0"/>
            </a:rPr>
            <a:t>LinkedIn</a:t>
          </a:r>
          <a:br>
            <a:rPr lang="en-US" sz="2000" b="0" i="0" dirty="0">
              <a:solidFill>
                <a:schemeClr val="bg1"/>
              </a:solidFill>
              <a:latin typeface="Verdana" panose="020B0604030504040204" pitchFamily="34" charset="0"/>
              <a:ea typeface="Verdana" panose="020B0604030504040204" pitchFamily="34" charset="0"/>
            </a:rPr>
          </a:br>
          <a:r>
            <a:rPr lang="en-AU" sz="1600" b="0" i="0" dirty="0">
              <a:solidFill>
                <a:schemeClr val="bg1"/>
              </a:solidFill>
              <a:latin typeface="Verdana" panose="020B0604030504040204" pitchFamily="34" charset="0"/>
              <a:ea typeface="Verdana" panose="020B0604030504040204" pitchFamily="34" charset="0"/>
            </a:rPr>
            <a:t>https://www.linkedin.com/in/dhani-pozniak-34801a196/</a:t>
          </a:r>
          <a:endParaRPr lang="en-US" sz="1800" b="0" i="0" dirty="0">
            <a:solidFill>
              <a:schemeClr val="bg1"/>
            </a:solidFill>
            <a:latin typeface="Verdana" panose="020B0604030504040204" pitchFamily="34" charset="0"/>
            <a:ea typeface="Verdana" panose="020B0604030504040204" pitchFamily="34" charset="0"/>
          </a:endParaRPr>
        </a:p>
      </dgm:t>
    </dgm:pt>
    <dgm:pt modelId="{2EA7AC4A-E82B-43F0-A6EA-F599428578FC}" type="parTrans" cxnId="{92D3A76D-ADBB-49F3-861D-D2B74F81812E}">
      <dgm:prSet/>
      <dgm:spPr/>
      <dgm:t>
        <a:bodyPr/>
        <a:lstStyle/>
        <a:p>
          <a:endParaRPr lang="en-US" sz="1600" b="0" i="0"/>
        </a:p>
      </dgm:t>
    </dgm:pt>
    <dgm:pt modelId="{8862CE7B-AE72-45E8-B982-5279C14F7985}" type="sibTrans" cxnId="{92D3A76D-ADBB-49F3-861D-D2B74F81812E}">
      <dgm:prSet/>
      <dgm:spPr/>
      <dgm:t>
        <a:bodyPr/>
        <a:lstStyle/>
        <a:p>
          <a:endParaRPr lang="en-US" sz="1600" b="0" i="0"/>
        </a:p>
      </dgm:t>
    </dgm:pt>
    <dgm:pt modelId="{BC68B812-A325-41D8-A08E-C2392666DF66}">
      <dgm:prSet custT="1"/>
      <dgm:spPr/>
      <dgm:t>
        <a:bodyPr/>
        <a:lstStyle/>
        <a:p>
          <a:r>
            <a:rPr lang="en-US" sz="2000" b="1" i="0" dirty="0">
              <a:solidFill>
                <a:schemeClr val="bg1"/>
              </a:solidFill>
              <a:latin typeface="Verdana" panose="020B0604030504040204" pitchFamily="34" charset="0"/>
              <a:ea typeface="Verdana" panose="020B0604030504040204" pitchFamily="34" charset="0"/>
            </a:rPr>
            <a:t>Email</a:t>
          </a:r>
          <a:br>
            <a:rPr lang="en-US" sz="2000" b="0" i="0" dirty="0">
              <a:solidFill>
                <a:schemeClr val="bg1"/>
              </a:solidFill>
              <a:latin typeface="Verdana" panose="020B0604030504040204" pitchFamily="34" charset="0"/>
              <a:ea typeface="Verdana" panose="020B0604030504040204" pitchFamily="34" charset="0"/>
            </a:rPr>
          </a:br>
          <a:r>
            <a:rPr lang="en-US" sz="1600" b="0" i="0" dirty="0">
              <a:solidFill>
                <a:schemeClr val="bg1"/>
              </a:solidFill>
              <a:latin typeface="Verdana" panose="020B0604030504040204" pitchFamily="34" charset="0"/>
              <a:ea typeface="Verdana" panose="020B0604030504040204" pitchFamily="34" charset="0"/>
            </a:rPr>
            <a:t>pozengineer@hotmail.com</a:t>
          </a:r>
          <a:endParaRPr lang="en-US" sz="1800" b="0" i="0" dirty="0">
            <a:solidFill>
              <a:schemeClr val="bg1"/>
            </a:solidFill>
            <a:latin typeface="Verdana" panose="020B0604030504040204" pitchFamily="34" charset="0"/>
            <a:ea typeface="Verdana" panose="020B0604030504040204" pitchFamily="34" charset="0"/>
          </a:endParaRPr>
        </a:p>
      </dgm:t>
    </dgm:pt>
    <dgm:pt modelId="{23A01A1D-B409-49E7-91BA-2321B9A237C2}" type="parTrans" cxnId="{AAD26E9B-C129-46B7-BFCC-98D5999B6B9A}">
      <dgm:prSet/>
      <dgm:spPr/>
      <dgm:t>
        <a:bodyPr/>
        <a:lstStyle/>
        <a:p>
          <a:endParaRPr lang="en-US" sz="1600" b="0" i="0"/>
        </a:p>
      </dgm:t>
    </dgm:pt>
    <dgm:pt modelId="{E950D3C2-0472-429B-98B0-86C856FA65A1}" type="sibTrans" cxnId="{AAD26E9B-C129-46B7-BFCC-98D5999B6B9A}">
      <dgm:prSet/>
      <dgm:spPr/>
      <dgm:t>
        <a:bodyPr/>
        <a:lstStyle/>
        <a:p>
          <a:endParaRPr lang="en-US" sz="1600" b="0" i="0"/>
        </a:p>
      </dgm:t>
    </dgm:pt>
    <dgm:pt modelId="{7D1766B6-66CF-40CE-9693-BD20AFFFA3C9}">
      <dgm:prSet custT="1"/>
      <dgm:spPr/>
      <dgm:t>
        <a:bodyPr/>
        <a:lstStyle/>
        <a:p>
          <a:r>
            <a:rPr lang="en-US" sz="2000" b="1" i="0" dirty="0">
              <a:solidFill>
                <a:schemeClr val="bg1"/>
              </a:solidFill>
              <a:latin typeface="Verdana" panose="020B0604030504040204" pitchFamily="34" charset="0"/>
              <a:ea typeface="Verdana" panose="020B0604030504040204" pitchFamily="34" charset="0"/>
            </a:rPr>
            <a:t>Phone</a:t>
          </a:r>
          <a:br>
            <a:rPr lang="en-US" sz="2000" b="0" i="0" dirty="0">
              <a:solidFill>
                <a:schemeClr val="bg1"/>
              </a:solidFill>
              <a:latin typeface="Verdana" panose="020B0604030504040204" pitchFamily="34" charset="0"/>
              <a:ea typeface="Verdana" panose="020B0604030504040204" pitchFamily="34" charset="0"/>
            </a:rPr>
          </a:br>
          <a:r>
            <a:rPr lang="en-US" sz="1600" b="0" i="0" dirty="0">
              <a:solidFill>
                <a:schemeClr val="bg1"/>
              </a:solidFill>
              <a:latin typeface="Verdana" panose="020B0604030504040204" pitchFamily="34" charset="0"/>
              <a:ea typeface="Verdana" panose="020B0604030504040204" pitchFamily="34" charset="0"/>
            </a:rPr>
            <a:t>0412 966 933</a:t>
          </a:r>
          <a:endParaRPr lang="en-US" sz="1800" b="0" i="0" dirty="0">
            <a:solidFill>
              <a:schemeClr val="bg1"/>
            </a:solidFill>
            <a:latin typeface="Verdana" panose="020B0604030504040204" pitchFamily="34" charset="0"/>
            <a:ea typeface="Verdana" panose="020B0604030504040204" pitchFamily="34" charset="0"/>
          </a:endParaRPr>
        </a:p>
      </dgm:t>
    </dgm:pt>
    <dgm:pt modelId="{76694DF4-F7BE-4AF1-9E12-BAEDD42D9ED3}" type="parTrans" cxnId="{EA0F618E-4C96-42F0-9E3C-66B0158BCCBE}">
      <dgm:prSet/>
      <dgm:spPr/>
      <dgm:t>
        <a:bodyPr/>
        <a:lstStyle/>
        <a:p>
          <a:endParaRPr lang="en-US" sz="1600" b="0" i="0"/>
        </a:p>
      </dgm:t>
    </dgm:pt>
    <dgm:pt modelId="{0C6A2CC7-5741-4D63-A8FF-E7E06F0D1222}" type="sibTrans" cxnId="{EA0F618E-4C96-42F0-9E3C-66B0158BCCBE}">
      <dgm:prSet/>
      <dgm:spPr/>
      <dgm:t>
        <a:bodyPr/>
        <a:lstStyle/>
        <a:p>
          <a:endParaRPr lang="en-US" sz="1600" b="0" i="0"/>
        </a:p>
      </dgm:t>
    </dgm:pt>
    <dgm:pt modelId="{223932EA-8A4D-4270-95C3-913761557237}">
      <dgm:prSet custT="1"/>
      <dgm:spPr/>
      <dgm:t>
        <a:bodyPr/>
        <a:lstStyle/>
        <a:p>
          <a:r>
            <a:rPr lang="en-US" sz="2000" b="1" i="0" dirty="0" err="1">
              <a:solidFill>
                <a:schemeClr val="bg1"/>
              </a:solidFill>
              <a:latin typeface="Verdana" panose="020B0604030504040204" pitchFamily="34" charset="0"/>
              <a:ea typeface="Verdana" panose="020B0604030504040204" pitchFamily="34" charset="0"/>
            </a:rPr>
            <a:t>Github</a:t>
          </a:r>
          <a:br>
            <a:rPr lang="en-US" sz="2000" b="0" i="0" dirty="0">
              <a:solidFill>
                <a:schemeClr val="bg1"/>
              </a:solidFill>
              <a:latin typeface="Verdana" panose="020B0604030504040204" pitchFamily="34" charset="0"/>
              <a:ea typeface="Verdana" panose="020B0604030504040204" pitchFamily="34" charset="0"/>
            </a:rPr>
          </a:br>
          <a:r>
            <a:rPr lang="en-AU" sz="1600" dirty="0">
              <a:solidFill>
                <a:schemeClr val="bg1"/>
              </a:solidFill>
              <a:latin typeface="Verdana" panose="020B0604030504040204" pitchFamily="34" charset="0"/>
              <a:ea typeface="Verdana" panose="020B0604030504040204" pitchFamily="34" charset="0"/>
              <a:hlinkClick xmlns:r="http://schemas.openxmlformats.org/officeDocument/2006/relationships" r:id="rId1">
                <a:extLst>
                  <a:ext uri="{A12FA001-AC4F-418D-AE19-62706E023703}">
                    <ahyp:hlinkClr xmlns:ahyp="http://schemas.microsoft.com/office/drawing/2018/hyperlinkcolor" val="tx"/>
                  </a:ext>
                </a:extLst>
              </a:hlinkClick>
            </a:rPr>
            <a:t>https://github.com/pozengineer/dataScienceImageClassify/</a:t>
          </a:r>
          <a:r>
            <a:rPr lang="en-AU" sz="1600" dirty="0">
              <a:solidFill>
                <a:schemeClr val="bg1"/>
              </a:solidFill>
              <a:latin typeface="Verdana" panose="020B0604030504040204" pitchFamily="34" charset="0"/>
              <a:ea typeface="Verdana" panose="020B0604030504040204" pitchFamily="34" charset="0"/>
            </a:rPr>
            <a:t> </a:t>
          </a:r>
          <a:endParaRPr lang="en-US" sz="1800" b="0" i="0" dirty="0">
            <a:solidFill>
              <a:schemeClr val="bg1"/>
            </a:solidFill>
            <a:latin typeface="Verdana" panose="020B0604030504040204" pitchFamily="34" charset="0"/>
            <a:ea typeface="Verdana" panose="020B0604030504040204" pitchFamily="34" charset="0"/>
          </a:endParaRPr>
        </a:p>
      </dgm:t>
    </dgm:pt>
    <dgm:pt modelId="{C201C5C8-D4F2-4559-AF23-68BB4B3E7FB1}" type="sibTrans" cxnId="{E37D9CF8-DFE4-4379-9C72-27346573699A}">
      <dgm:prSet/>
      <dgm:spPr/>
      <dgm:t>
        <a:bodyPr/>
        <a:lstStyle/>
        <a:p>
          <a:endParaRPr lang="en-US" sz="1600" b="0" i="0"/>
        </a:p>
      </dgm:t>
    </dgm:pt>
    <dgm:pt modelId="{E01D4CB3-97D0-4857-AF09-DED2BE24BAAC}" type="parTrans" cxnId="{E37D9CF8-DFE4-4379-9C72-27346573699A}">
      <dgm:prSet/>
      <dgm:spPr/>
      <dgm:t>
        <a:bodyPr/>
        <a:lstStyle/>
        <a:p>
          <a:endParaRPr lang="en-US" sz="1600" b="0" i="0"/>
        </a:p>
      </dgm:t>
    </dgm:pt>
    <dgm:pt modelId="{F61FEBF0-CB2F-4364-8F44-722FB7578D18}" type="pres">
      <dgm:prSet presAssocID="{D7951F77-4E36-4893-91C6-3151A6D51694}" presName="root" presStyleCnt="0">
        <dgm:presLayoutVars>
          <dgm:dir/>
          <dgm:resizeHandles val="exact"/>
        </dgm:presLayoutVars>
      </dgm:prSet>
      <dgm:spPr/>
    </dgm:pt>
    <dgm:pt modelId="{F50C455E-839B-4494-8D06-326978CB28A7}" type="pres">
      <dgm:prSet presAssocID="{65B3944D-D926-4D0F-A305-F5740000747A}" presName="compNode" presStyleCnt="0"/>
      <dgm:spPr/>
    </dgm:pt>
    <dgm:pt modelId="{1DA8A0A9-929F-455B-B8BD-92EC86B6A862}" type="pres">
      <dgm:prSet presAssocID="{65B3944D-D926-4D0F-A305-F5740000747A}" presName="bgRect" presStyleLbl="bgShp" presStyleIdx="0" presStyleCnt="4"/>
      <dgm:spPr>
        <a:prstGeom prst="rect">
          <a:avLst/>
        </a:prstGeom>
        <a:noFill/>
        <a:ln w="22225">
          <a:noFill/>
        </a:ln>
        <a:effectLst/>
      </dgm:spPr>
    </dgm:pt>
    <dgm:pt modelId="{70C56EED-B0B5-4180-A100-474B69DE81C3}" type="pres">
      <dgm:prSet presAssocID="{65B3944D-D926-4D0F-A305-F5740000747A}" presName="iconRect" presStyleLbl="node1" presStyleIdx="0" presStyleCnt="4" custScaleX="186104" custScaleY="183570"/>
      <dgm:spPr>
        <a:blipFill>
          <a:blip xmlns:r="http://schemas.openxmlformats.org/officeDocument/2006/relationships"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onnected"/>
        </a:ext>
      </dgm:extLst>
    </dgm:pt>
    <dgm:pt modelId="{1827E2BA-EA13-4751-82F2-976CBDED6C82}" type="pres">
      <dgm:prSet presAssocID="{65B3944D-D926-4D0F-A305-F5740000747A}" presName="spaceRect" presStyleCnt="0"/>
      <dgm:spPr/>
    </dgm:pt>
    <dgm:pt modelId="{C38A5A37-0883-4EE3-9002-010A6D324785}" type="pres">
      <dgm:prSet presAssocID="{65B3944D-D926-4D0F-A305-F5740000747A}" presName="parTx" presStyleLbl="revTx" presStyleIdx="0" presStyleCnt="4">
        <dgm:presLayoutVars>
          <dgm:chMax val="0"/>
          <dgm:chPref val="0"/>
        </dgm:presLayoutVars>
      </dgm:prSet>
      <dgm:spPr/>
    </dgm:pt>
    <dgm:pt modelId="{21CE6EA1-CB92-41CD-8FAE-4CFF03E26BE6}" type="pres">
      <dgm:prSet presAssocID="{8862CE7B-AE72-45E8-B982-5279C14F7985}" presName="sibTrans" presStyleCnt="0"/>
      <dgm:spPr/>
    </dgm:pt>
    <dgm:pt modelId="{B92A22D8-3945-4B03-98DB-8A590020AE99}" type="pres">
      <dgm:prSet presAssocID="{223932EA-8A4D-4270-95C3-913761557237}" presName="compNode" presStyleCnt="0"/>
      <dgm:spPr/>
    </dgm:pt>
    <dgm:pt modelId="{A7FEDAED-2CDA-4D2F-883D-8D7438E3B422}" type="pres">
      <dgm:prSet presAssocID="{223932EA-8A4D-4270-95C3-913761557237}" presName="bgRect" presStyleLbl="bgShp" presStyleIdx="1" presStyleCnt="4"/>
      <dgm:spPr>
        <a:prstGeom prst="rect">
          <a:avLst/>
        </a:prstGeom>
        <a:noFill/>
        <a:ln w="22225">
          <a:noFill/>
        </a:ln>
        <a:effectLst/>
      </dgm:spPr>
    </dgm:pt>
    <dgm:pt modelId="{7297DA32-36DE-4F9A-BB44-A3F001A7D7C3}" type="pres">
      <dgm:prSet presAssocID="{223932EA-8A4D-4270-95C3-913761557237}" presName="iconRect" presStyleLbl="node1" presStyleIdx="1" presStyleCnt="4" custScaleX="180096" custScaleY="18009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dgm:spPr>
    </dgm:pt>
    <dgm:pt modelId="{E3DC658D-83A0-48BE-9074-9EB3678901E1}" type="pres">
      <dgm:prSet presAssocID="{223932EA-8A4D-4270-95C3-913761557237}" presName="spaceRect" presStyleCnt="0"/>
      <dgm:spPr/>
    </dgm:pt>
    <dgm:pt modelId="{8F0FD205-8F23-4B47-859A-41BB69D2EDEE}" type="pres">
      <dgm:prSet presAssocID="{223932EA-8A4D-4270-95C3-913761557237}" presName="parTx" presStyleLbl="revTx" presStyleIdx="1" presStyleCnt="4">
        <dgm:presLayoutVars>
          <dgm:chMax val="0"/>
          <dgm:chPref val="0"/>
        </dgm:presLayoutVars>
      </dgm:prSet>
      <dgm:spPr/>
    </dgm:pt>
    <dgm:pt modelId="{AFA75C0E-13A0-4D0C-ACA8-B29E381BEF9A}" type="pres">
      <dgm:prSet presAssocID="{C201C5C8-D4F2-4559-AF23-68BB4B3E7FB1}" presName="sibTrans" presStyleCnt="0"/>
      <dgm:spPr/>
    </dgm:pt>
    <dgm:pt modelId="{763367BB-4527-4646-8015-D79C10A337E8}" type="pres">
      <dgm:prSet presAssocID="{BC68B812-A325-41D8-A08E-C2392666DF66}" presName="compNode" presStyleCnt="0"/>
      <dgm:spPr/>
    </dgm:pt>
    <dgm:pt modelId="{712D2B29-4977-4B70-ABE9-215A9E804015}" type="pres">
      <dgm:prSet presAssocID="{BC68B812-A325-41D8-A08E-C2392666DF66}" presName="bgRect" presStyleLbl="bgShp" presStyleIdx="2" presStyleCnt="4"/>
      <dgm:spPr>
        <a:prstGeom prst="rect">
          <a:avLst/>
        </a:prstGeom>
        <a:noFill/>
        <a:ln w="22225">
          <a:noFill/>
        </a:ln>
        <a:effectLst/>
      </dgm:spPr>
    </dgm:pt>
    <dgm:pt modelId="{6C7A9EF9-02EB-4D4D-A251-EC3A2F0EFD57}" type="pres">
      <dgm:prSet presAssocID="{BC68B812-A325-41D8-A08E-C2392666DF66}" presName="iconRect" presStyleLbl="node1" presStyleIdx="2" presStyleCnt="4" custScaleX="141709" custScaleY="12450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ail"/>
        </a:ext>
      </dgm:extLst>
    </dgm:pt>
    <dgm:pt modelId="{13497251-DF6D-4038-B1ED-CA29B33C0A2F}" type="pres">
      <dgm:prSet presAssocID="{BC68B812-A325-41D8-A08E-C2392666DF66}" presName="spaceRect" presStyleCnt="0"/>
      <dgm:spPr/>
    </dgm:pt>
    <dgm:pt modelId="{516FEABD-B159-4827-91AC-07F0FC9EFC37}" type="pres">
      <dgm:prSet presAssocID="{BC68B812-A325-41D8-A08E-C2392666DF66}" presName="parTx" presStyleLbl="revTx" presStyleIdx="2" presStyleCnt="4">
        <dgm:presLayoutVars>
          <dgm:chMax val="0"/>
          <dgm:chPref val="0"/>
        </dgm:presLayoutVars>
      </dgm:prSet>
      <dgm:spPr/>
    </dgm:pt>
    <dgm:pt modelId="{580E91A4-0DB6-46AF-871B-67918081435B}" type="pres">
      <dgm:prSet presAssocID="{E950D3C2-0472-429B-98B0-86C856FA65A1}" presName="sibTrans" presStyleCnt="0"/>
      <dgm:spPr/>
    </dgm:pt>
    <dgm:pt modelId="{DD57C002-1714-4E12-872A-FCE88CC043FE}" type="pres">
      <dgm:prSet presAssocID="{7D1766B6-66CF-40CE-9693-BD20AFFFA3C9}" presName="compNode" presStyleCnt="0"/>
      <dgm:spPr/>
    </dgm:pt>
    <dgm:pt modelId="{59534EC1-7FD9-454B-8378-AACE14683CA9}" type="pres">
      <dgm:prSet presAssocID="{7D1766B6-66CF-40CE-9693-BD20AFFFA3C9}" presName="bgRect" presStyleLbl="bgShp" presStyleIdx="3" presStyleCnt="4"/>
      <dgm:spPr>
        <a:prstGeom prst="rect">
          <a:avLst/>
        </a:prstGeom>
        <a:noFill/>
        <a:ln w="22225">
          <a:noFill/>
        </a:ln>
        <a:effectLst/>
      </dgm:spPr>
    </dgm:pt>
    <dgm:pt modelId="{E81A461C-9D61-4B88-8277-F9DC532D2140}" type="pres">
      <dgm:prSet presAssocID="{7D1766B6-66CF-40CE-9693-BD20AFFFA3C9}" presName="iconRect" presStyleLbl="node1" presStyleIdx="3" presStyleCnt="4" custScaleX="136477" custScaleY="127342"/>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79C87944-7AB8-4146-A381-E36FC48D5AE7}" type="pres">
      <dgm:prSet presAssocID="{7D1766B6-66CF-40CE-9693-BD20AFFFA3C9}" presName="spaceRect" presStyleCnt="0"/>
      <dgm:spPr/>
    </dgm:pt>
    <dgm:pt modelId="{CC81887C-6C6F-4E1A-BA2B-49AE8504B865}" type="pres">
      <dgm:prSet presAssocID="{7D1766B6-66CF-40CE-9693-BD20AFFFA3C9}" presName="parTx" presStyleLbl="revTx" presStyleIdx="3" presStyleCnt="4">
        <dgm:presLayoutVars>
          <dgm:chMax val="0"/>
          <dgm:chPref val="0"/>
        </dgm:presLayoutVars>
      </dgm:prSet>
      <dgm:spPr/>
    </dgm:pt>
  </dgm:ptLst>
  <dgm:cxnLst>
    <dgm:cxn modelId="{F79F3718-923D-468C-9B77-780F8F356013}" type="presOf" srcId="{223932EA-8A4D-4270-95C3-913761557237}" destId="{8F0FD205-8F23-4B47-859A-41BB69D2EDEE}" srcOrd="0" destOrd="0" presId="urn:microsoft.com/office/officeart/2018/2/layout/IconVerticalSolidList"/>
    <dgm:cxn modelId="{90986C5B-BF7B-4231-8046-782BAE77E788}" type="presOf" srcId="{BC68B812-A325-41D8-A08E-C2392666DF66}" destId="{516FEABD-B159-4827-91AC-07F0FC9EFC37}" srcOrd="0" destOrd="0" presId="urn:microsoft.com/office/officeart/2018/2/layout/IconVerticalSolidList"/>
    <dgm:cxn modelId="{92D3A76D-ADBB-49F3-861D-D2B74F81812E}" srcId="{D7951F77-4E36-4893-91C6-3151A6D51694}" destId="{65B3944D-D926-4D0F-A305-F5740000747A}" srcOrd="0" destOrd="0" parTransId="{2EA7AC4A-E82B-43F0-A6EA-F599428578FC}" sibTransId="{8862CE7B-AE72-45E8-B982-5279C14F7985}"/>
    <dgm:cxn modelId="{643FF34F-8DBA-4A80-B845-400878209600}" type="presOf" srcId="{7D1766B6-66CF-40CE-9693-BD20AFFFA3C9}" destId="{CC81887C-6C6F-4E1A-BA2B-49AE8504B865}" srcOrd="0" destOrd="0" presId="urn:microsoft.com/office/officeart/2018/2/layout/IconVerticalSolidList"/>
    <dgm:cxn modelId="{9D5AFC8C-3FE5-4AED-9F29-5D039E47B81F}" type="presOf" srcId="{D7951F77-4E36-4893-91C6-3151A6D51694}" destId="{F61FEBF0-CB2F-4364-8F44-722FB7578D18}" srcOrd="0" destOrd="0" presId="urn:microsoft.com/office/officeart/2018/2/layout/IconVerticalSolidList"/>
    <dgm:cxn modelId="{EA0F618E-4C96-42F0-9E3C-66B0158BCCBE}" srcId="{D7951F77-4E36-4893-91C6-3151A6D51694}" destId="{7D1766B6-66CF-40CE-9693-BD20AFFFA3C9}" srcOrd="3" destOrd="0" parTransId="{76694DF4-F7BE-4AF1-9E12-BAEDD42D9ED3}" sibTransId="{0C6A2CC7-5741-4D63-A8FF-E7E06F0D1222}"/>
    <dgm:cxn modelId="{AAD26E9B-C129-46B7-BFCC-98D5999B6B9A}" srcId="{D7951F77-4E36-4893-91C6-3151A6D51694}" destId="{BC68B812-A325-41D8-A08E-C2392666DF66}" srcOrd="2" destOrd="0" parTransId="{23A01A1D-B409-49E7-91BA-2321B9A237C2}" sibTransId="{E950D3C2-0472-429B-98B0-86C856FA65A1}"/>
    <dgm:cxn modelId="{F57AC0B7-F603-4C41-BF48-9041FAA60E8E}" type="presOf" srcId="{65B3944D-D926-4D0F-A305-F5740000747A}" destId="{C38A5A37-0883-4EE3-9002-010A6D324785}" srcOrd="0" destOrd="0" presId="urn:microsoft.com/office/officeart/2018/2/layout/IconVerticalSolidList"/>
    <dgm:cxn modelId="{E37D9CF8-DFE4-4379-9C72-27346573699A}" srcId="{D7951F77-4E36-4893-91C6-3151A6D51694}" destId="{223932EA-8A4D-4270-95C3-913761557237}" srcOrd="1" destOrd="0" parTransId="{E01D4CB3-97D0-4857-AF09-DED2BE24BAAC}" sibTransId="{C201C5C8-D4F2-4559-AF23-68BB4B3E7FB1}"/>
    <dgm:cxn modelId="{30F222E0-DF1F-4484-B140-6B7C6520EA89}" type="presParOf" srcId="{F61FEBF0-CB2F-4364-8F44-722FB7578D18}" destId="{F50C455E-839B-4494-8D06-326978CB28A7}" srcOrd="0" destOrd="0" presId="urn:microsoft.com/office/officeart/2018/2/layout/IconVerticalSolidList"/>
    <dgm:cxn modelId="{4FA9135E-4FFF-4848-9413-1BF026DB0BED}" type="presParOf" srcId="{F50C455E-839B-4494-8D06-326978CB28A7}" destId="{1DA8A0A9-929F-455B-B8BD-92EC86B6A862}" srcOrd="0" destOrd="0" presId="urn:microsoft.com/office/officeart/2018/2/layout/IconVerticalSolidList"/>
    <dgm:cxn modelId="{D16731A0-71A2-43AF-BF53-727392BD9F51}" type="presParOf" srcId="{F50C455E-839B-4494-8D06-326978CB28A7}" destId="{70C56EED-B0B5-4180-A100-474B69DE81C3}" srcOrd="1" destOrd="0" presId="urn:microsoft.com/office/officeart/2018/2/layout/IconVerticalSolidList"/>
    <dgm:cxn modelId="{4A8AA9B9-F7DD-4A1D-B570-4456CEC74161}" type="presParOf" srcId="{F50C455E-839B-4494-8D06-326978CB28A7}" destId="{1827E2BA-EA13-4751-82F2-976CBDED6C82}" srcOrd="2" destOrd="0" presId="urn:microsoft.com/office/officeart/2018/2/layout/IconVerticalSolidList"/>
    <dgm:cxn modelId="{DDE1A35C-0892-4749-9900-354FF724E1E5}" type="presParOf" srcId="{F50C455E-839B-4494-8D06-326978CB28A7}" destId="{C38A5A37-0883-4EE3-9002-010A6D324785}" srcOrd="3" destOrd="0" presId="urn:microsoft.com/office/officeart/2018/2/layout/IconVerticalSolidList"/>
    <dgm:cxn modelId="{D3D3D519-863B-49A0-9C3F-051416EA153D}" type="presParOf" srcId="{F61FEBF0-CB2F-4364-8F44-722FB7578D18}" destId="{21CE6EA1-CB92-41CD-8FAE-4CFF03E26BE6}" srcOrd="1" destOrd="0" presId="urn:microsoft.com/office/officeart/2018/2/layout/IconVerticalSolidList"/>
    <dgm:cxn modelId="{9D15FC18-0098-4A72-8D76-E82F2C2E180C}" type="presParOf" srcId="{F61FEBF0-CB2F-4364-8F44-722FB7578D18}" destId="{B92A22D8-3945-4B03-98DB-8A590020AE99}" srcOrd="2" destOrd="0" presId="urn:microsoft.com/office/officeart/2018/2/layout/IconVerticalSolidList"/>
    <dgm:cxn modelId="{7BC74BD9-A7ED-4402-9D3B-B1A5776A7EAD}" type="presParOf" srcId="{B92A22D8-3945-4B03-98DB-8A590020AE99}" destId="{A7FEDAED-2CDA-4D2F-883D-8D7438E3B422}" srcOrd="0" destOrd="0" presId="urn:microsoft.com/office/officeart/2018/2/layout/IconVerticalSolidList"/>
    <dgm:cxn modelId="{8C85A1A0-97AB-4188-8D32-DBD98A9FDB6A}" type="presParOf" srcId="{B92A22D8-3945-4B03-98DB-8A590020AE99}" destId="{7297DA32-36DE-4F9A-BB44-A3F001A7D7C3}" srcOrd="1" destOrd="0" presId="urn:microsoft.com/office/officeart/2018/2/layout/IconVerticalSolidList"/>
    <dgm:cxn modelId="{EB678E6A-2F37-4857-8F4D-6FB66B193092}" type="presParOf" srcId="{B92A22D8-3945-4B03-98DB-8A590020AE99}" destId="{E3DC658D-83A0-48BE-9074-9EB3678901E1}" srcOrd="2" destOrd="0" presId="urn:microsoft.com/office/officeart/2018/2/layout/IconVerticalSolidList"/>
    <dgm:cxn modelId="{08E40640-4D3B-4852-AF2D-2E0C224FF474}" type="presParOf" srcId="{B92A22D8-3945-4B03-98DB-8A590020AE99}" destId="{8F0FD205-8F23-4B47-859A-41BB69D2EDEE}" srcOrd="3" destOrd="0" presId="urn:microsoft.com/office/officeart/2018/2/layout/IconVerticalSolidList"/>
    <dgm:cxn modelId="{9C6E34DB-EF0D-43A5-A1E0-39D065733597}" type="presParOf" srcId="{F61FEBF0-CB2F-4364-8F44-722FB7578D18}" destId="{AFA75C0E-13A0-4D0C-ACA8-B29E381BEF9A}" srcOrd="3" destOrd="0" presId="urn:microsoft.com/office/officeart/2018/2/layout/IconVerticalSolidList"/>
    <dgm:cxn modelId="{AC8A67FF-09EA-4C04-AE25-5A9F33A57654}" type="presParOf" srcId="{F61FEBF0-CB2F-4364-8F44-722FB7578D18}" destId="{763367BB-4527-4646-8015-D79C10A337E8}" srcOrd="4" destOrd="0" presId="urn:microsoft.com/office/officeart/2018/2/layout/IconVerticalSolidList"/>
    <dgm:cxn modelId="{5BC094CB-F2E0-4918-9AC7-082F24D0AC9E}" type="presParOf" srcId="{763367BB-4527-4646-8015-D79C10A337E8}" destId="{712D2B29-4977-4B70-ABE9-215A9E804015}" srcOrd="0" destOrd="0" presId="urn:microsoft.com/office/officeart/2018/2/layout/IconVerticalSolidList"/>
    <dgm:cxn modelId="{8583FA80-D558-4B21-9EFE-C8F712D37D97}" type="presParOf" srcId="{763367BB-4527-4646-8015-D79C10A337E8}" destId="{6C7A9EF9-02EB-4D4D-A251-EC3A2F0EFD57}" srcOrd="1" destOrd="0" presId="urn:microsoft.com/office/officeart/2018/2/layout/IconVerticalSolidList"/>
    <dgm:cxn modelId="{FF2B3AFE-5D78-4AF4-BD5D-10DA64FD2E34}" type="presParOf" srcId="{763367BB-4527-4646-8015-D79C10A337E8}" destId="{13497251-DF6D-4038-B1ED-CA29B33C0A2F}" srcOrd="2" destOrd="0" presId="urn:microsoft.com/office/officeart/2018/2/layout/IconVerticalSolidList"/>
    <dgm:cxn modelId="{03E26A79-059D-4B0B-B311-C422C1F45874}" type="presParOf" srcId="{763367BB-4527-4646-8015-D79C10A337E8}" destId="{516FEABD-B159-4827-91AC-07F0FC9EFC37}" srcOrd="3" destOrd="0" presId="urn:microsoft.com/office/officeart/2018/2/layout/IconVerticalSolidList"/>
    <dgm:cxn modelId="{7DF7C674-8C32-4721-BFBF-41FDC484E9DE}" type="presParOf" srcId="{F61FEBF0-CB2F-4364-8F44-722FB7578D18}" destId="{580E91A4-0DB6-46AF-871B-67918081435B}" srcOrd="5" destOrd="0" presId="urn:microsoft.com/office/officeart/2018/2/layout/IconVerticalSolidList"/>
    <dgm:cxn modelId="{69E1E3B7-31C1-4B29-966A-E5A8BB0D531A}" type="presParOf" srcId="{F61FEBF0-CB2F-4364-8F44-722FB7578D18}" destId="{DD57C002-1714-4E12-872A-FCE88CC043FE}" srcOrd="6" destOrd="0" presId="urn:microsoft.com/office/officeart/2018/2/layout/IconVerticalSolidList"/>
    <dgm:cxn modelId="{EFAE7F8F-7259-4084-AAA5-1FF2B2F8421F}" type="presParOf" srcId="{DD57C002-1714-4E12-872A-FCE88CC043FE}" destId="{59534EC1-7FD9-454B-8378-AACE14683CA9}" srcOrd="0" destOrd="0" presId="urn:microsoft.com/office/officeart/2018/2/layout/IconVerticalSolidList"/>
    <dgm:cxn modelId="{800A25F1-C44E-4FE9-8A17-1481D23F9CD2}" type="presParOf" srcId="{DD57C002-1714-4E12-872A-FCE88CC043FE}" destId="{E81A461C-9D61-4B88-8277-F9DC532D2140}" srcOrd="1" destOrd="0" presId="urn:microsoft.com/office/officeart/2018/2/layout/IconVerticalSolidList"/>
    <dgm:cxn modelId="{A87D708E-7950-48D7-9212-063B037786BA}" type="presParOf" srcId="{DD57C002-1714-4E12-872A-FCE88CC043FE}" destId="{79C87944-7AB8-4146-A381-E36FC48D5AE7}" srcOrd="2" destOrd="0" presId="urn:microsoft.com/office/officeart/2018/2/layout/IconVerticalSolidList"/>
    <dgm:cxn modelId="{EC725DBF-F357-4C9A-A034-C4DE0610B5FD}" type="presParOf" srcId="{DD57C002-1714-4E12-872A-FCE88CC043FE}" destId="{CC81887C-6C6F-4E1A-BA2B-49AE8504B865}"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8A0A9-929F-455B-B8BD-92EC86B6A862}">
      <dsp:nvSpPr>
        <dsp:cNvPr id="0" name=""/>
        <dsp:cNvSpPr/>
      </dsp:nvSpPr>
      <dsp:spPr>
        <a:xfrm>
          <a:off x="0" y="2400"/>
          <a:ext cx="4950866" cy="830328"/>
        </a:xfrm>
        <a:prstGeom prst="rect">
          <a:avLst/>
        </a:prstGeom>
        <a:noFill/>
        <a:ln w="22225">
          <a:noFill/>
        </a:ln>
        <a:effectLst/>
      </dsp:spPr>
      <dsp:style>
        <a:lnRef idx="0">
          <a:scrgbClr r="0" g="0" b="0"/>
        </a:lnRef>
        <a:fillRef idx="1">
          <a:scrgbClr r="0" g="0" b="0"/>
        </a:fillRef>
        <a:effectRef idx="0">
          <a:scrgbClr r="0" g="0" b="0"/>
        </a:effectRef>
        <a:fontRef idx="minor"/>
      </dsp:style>
    </dsp:sp>
    <dsp:sp modelId="{70C56EED-B0B5-4180-A100-474B69DE81C3}">
      <dsp:nvSpPr>
        <dsp:cNvPr id="0" name=""/>
        <dsp:cNvSpPr/>
      </dsp:nvSpPr>
      <dsp:spPr>
        <a:xfrm>
          <a:off x="43148" y="84926"/>
          <a:ext cx="675119" cy="665276"/>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8A5A37-0883-4EE3-9002-010A6D324785}">
      <dsp:nvSpPr>
        <dsp:cNvPr id="0" name=""/>
        <dsp:cNvSpPr/>
      </dsp:nvSpPr>
      <dsp:spPr>
        <a:xfrm>
          <a:off x="761416" y="2400"/>
          <a:ext cx="4068374" cy="83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62" tIns="87962" rIns="87962" bIns="87962"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chemeClr val="bg1"/>
              </a:solidFill>
              <a:latin typeface="Verdana" panose="020B0604030504040204" pitchFamily="34" charset="0"/>
              <a:ea typeface="Verdana" panose="020B0604030504040204" pitchFamily="34" charset="0"/>
            </a:rPr>
            <a:t>LinkedIn</a:t>
          </a:r>
          <a:br>
            <a:rPr lang="en-US" sz="2000" b="0" i="0" kern="1200" dirty="0">
              <a:solidFill>
                <a:schemeClr val="bg1"/>
              </a:solidFill>
              <a:latin typeface="Verdana" panose="020B0604030504040204" pitchFamily="34" charset="0"/>
              <a:ea typeface="Verdana" panose="020B0604030504040204" pitchFamily="34" charset="0"/>
            </a:rPr>
          </a:br>
          <a:r>
            <a:rPr lang="en-AU" sz="1600" b="0" i="0" kern="1200" dirty="0">
              <a:solidFill>
                <a:schemeClr val="bg1"/>
              </a:solidFill>
              <a:latin typeface="Verdana" panose="020B0604030504040204" pitchFamily="34" charset="0"/>
              <a:ea typeface="Verdana" panose="020B0604030504040204" pitchFamily="34" charset="0"/>
            </a:rPr>
            <a:t>https://www.linkedin.com/in/dhani-pozniak-34801a196/</a:t>
          </a:r>
          <a:endParaRPr lang="en-US" sz="1800" b="0" i="0" kern="1200" dirty="0">
            <a:solidFill>
              <a:schemeClr val="bg1"/>
            </a:solidFill>
            <a:latin typeface="Verdana" panose="020B0604030504040204" pitchFamily="34" charset="0"/>
            <a:ea typeface="Verdana" panose="020B0604030504040204" pitchFamily="34" charset="0"/>
          </a:endParaRPr>
        </a:p>
      </dsp:txBody>
      <dsp:txXfrm>
        <a:off x="761416" y="2400"/>
        <a:ext cx="4068374" cy="831139"/>
      </dsp:txXfrm>
    </dsp:sp>
    <dsp:sp modelId="{A7FEDAED-2CDA-4D2F-883D-8D7438E3B422}">
      <dsp:nvSpPr>
        <dsp:cNvPr id="0" name=""/>
        <dsp:cNvSpPr/>
      </dsp:nvSpPr>
      <dsp:spPr>
        <a:xfrm>
          <a:off x="0" y="1035028"/>
          <a:ext cx="4950866" cy="830328"/>
        </a:xfrm>
        <a:prstGeom prst="rect">
          <a:avLst/>
        </a:prstGeom>
        <a:noFill/>
        <a:ln w="22225">
          <a:noFill/>
        </a:ln>
        <a:effectLst/>
      </dsp:spPr>
      <dsp:style>
        <a:lnRef idx="0">
          <a:scrgbClr r="0" g="0" b="0"/>
        </a:lnRef>
        <a:fillRef idx="1">
          <a:scrgbClr r="0" g="0" b="0"/>
        </a:fillRef>
        <a:effectRef idx="0">
          <a:scrgbClr r="0" g="0" b="0"/>
        </a:effectRef>
        <a:fontRef idx="minor"/>
      </dsp:style>
    </dsp:sp>
    <dsp:sp modelId="{7297DA32-36DE-4F9A-BB44-A3F001A7D7C3}">
      <dsp:nvSpPr>
        <dsp:cNvPr id="0" name=""/>
        <dsp:cNvSpPr/>
      </dsp:nvSpPr>
      <dsp:spPr>
        <a:xfrm>
          <a:off x="54045" y="1123851"/>
          <a:ext cx="653324" cy="65268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0FD205-8F23-4B47-859A-41BB69D2EDEE}">
      <dsp:nvSpPr>
        <dsp:cNvPr id="0" name=""/>
        <dsp:cNvSpPr/>
      </dsp:nvSpPr>
      <dsp:spPr>
        <a:xfrm>
          <a:off x="761416" y="1035028"/>
          <a:ext cx="4068374" cy="83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62" tIns="87962" rIns="87962" bIns="87962" numCol="1" spcCol="1270" anchor="ctr" anchorCtr="0">
          <a:noAutofit/>
        </a:bodyPr>
        <a:lstStyle/>
        <a:p>
          <a:pPr marL="0" lvl="0" indent="0" algn="l" defTabSz="889000">
            <a:lnSpc>
              <a:spcPct val="90000"/>
            </a:lnSpc>
            <a:spcBef>
              <a:spcPct val="0"/>
            </a:spcBef>
            <a:spcAft>
              <a:spcPct val="35000"/>
            </a:spcAft>
            <a:buNone/>
          </a:pPr>
          <a:r>
            <a:rPr lang="en-US" sz="2000" b="1" i="0" kern="1200" dirty="0" err="1">
              <a:solidFill>
                <a:schemeClr val="bg1"/>
              </a:solidFill>
              <a:latin typeface="Verdana" panose="020B0604030504040204" pitchFamily="34" charset="0"/>
              <a:ea typeface="Verdana" panose="020B0604030504040204" pitchFamily="34" charset="0"/>
            </a:rPr>
            <a:t>Github</a:t>
          </a:r>
          <a:br>
            <a:rPr lang="en-US" sz="2000" b="0" i="0" kern="1200" dirty="0">
              <a:solidFill>
                <a:schemeClr val="bg1"/>
              </a:solidFill>
              <a:latin typeface="Verdana" panose="020B0604030504040204" pitchFamily="34" charset="0"/>
              <a:ea typeface="Verdana" panose="020B0604030504040204" pitchFamily="34" charset="0"/>
            </a:rPr>
          </a:br>
          <a:r>
            <a:rPr lang="en-AU" sz="1600" kern="1200" dirty="0">
              <a:solidFill>
                <a:schemeClr val="bg1"/>
              </a:solidFill>
              <a:latin typeface="Verdana" panose="020B0604030504040204" pitchFamily="34" charset="0"/>
              <a:ea typeface="Verdana" panose="020B0604030504040204" pitchFamily="34" charset="0"/>
              <a:hlinkClick xmlns:r="http://schemas.openxmlformats.org/officeDocument/2006/relationships" r:id="rId4">
                <a:extLst>
                  <a:ext uri="{A12FA001-AC4F-418D-AE19-62706E023703}">
                    <ahyp:hlinkClr xmlns:ahyp="http://schemas.microsoft.com/office/drawing/2018/hyperlinkcolor" val="tx"/>
                  </a:ext>
                </a:extLst>
              </a:hlinkClick>
            </a:rPr>
            <a:t>https://github.com/pozengineer/dataScienceImageClassify/</a:t>
          </a:r>
          <a:r>
            <a:rPr lang="en-AU" sz="1600" kern="1200" dirty="0">
              <a:solidFill>
                <a:schemeClr val="bg1"/>
              </a:solidFill>
              <a:latin typeface="Verdana" panose="020B0604030504040204" pitchFamily="34" charset="0"/>
              <a:ea typeface="Verdana" panose="020B0604030504040204" pitchFamily="34" charset="0"/>
            </a:rPr>
            <a:t> </a:t>
          </a:r>
          <a:endParaRPr lang="en-US" sz="1800" b="0" i="0" kern="1200" dirty="0">
            <a:solidFill>
              <a:schemeClr val="bg1"/>
            </a:solidFill>
            <a:latin typeface="Verdana" panose="020B0604030504040204" pitchFamily="34" charset="0"/>
            <a:ea typeface="Verdana" panose="020B0604030504040204" pitchFamily="34" charset="0"/>
          </a:endParaRPr>
        </a:p>
      </dsp:txBody>
      <dsp:txXfrm>
        <a:off x="761416" y="1035028"/>
        <a:ext cx="4068374" cy="831139"/>
      </dsp:txXfrm>
    </dsp:sp>
    <dsp:sp modelId="{712D2B29-4977-4B70-ABE9-215A9E804015}">
      <dsp:nvSpPr>
        <dsp:cNvPr id="0" name=""/>
        <dsp:cNvSpPr/>
      </dsp:nvSpPr>
      <dsp:spPr>
        <a:xfrm>
          <a:off x="0" y="2067656"/>
          <a:ext cx="4950866" cy="830328"/>
        </a:xfrm>
        <a:prstGeom prst="rect">
          <a:avLst/>
        </a:prstGeom>
        <a:noFill/>
        <a:ln w="22225">
          <a:noFill/>
        </a:ln>
        <a:effectLst/>
      </dsp:spPr>
      <dsp:style>
        <a:lnRef idx="0">
          <a:scrgbClr r="0" g="0" b="0"/>
        </a:lnRef>
        <a:fillRef idx="1">
          <a:scrgbClr r="0" g="0" b="0"/>
        </a:fillRef>
        <a:effectRef idx="0">
          <a:scrgbClr r="0" g="0" b="0"/>
        </a:effectRef>
        <a:fontRef idx="minor"/>
      </dsp:style>
    </dsp:sp>
    <dsp:sp modelId="{6C7A9EF9-02EB-4D4D-A251-EC3A2F0EFD57}">
      <dsp:nvSpPr>
        <dsp:cNvPr id="0" name=""/>
        <dsp:cNvSpPr/>
      </dsp:nvSpPr>
      <dsp:spPr>
        <a:xfrm>
          <a:off x="123672" y="2257211"/>
          <a:ext cx="514070" cy="451219"/>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6FEABD-B159-4827-91AC-07F0FC9EFC37}">
      <dsp:nvSpPr>
        <dsp:cNvPr id="0" name=""/>
        <dsp:cNvSpPr/>
      </dsp:nvSpPr>
      <dsp:spPr>
        <a:xfrm>
          <a:off x="761416" y="2067656"/>
          <a:ext cx="4068374" cy="83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62" tIns="87962" rIns="87962" bIns="87962"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chemeClr val="bg1"/>
              </a:solidFill>
              <a:latin typeface="Verdana" panose="020B0604030504040204" pitchFamily="34" charset="0"/>
              <a:ea typeface="Verdana" panose="020B0604030504040204" pitchFamily="34" charset="0"/>
            </a:rPr>
            <a:t>Email</a:t>
          </a:r>
          <a:br>
            <a:rPr lang="en-US" sz="2000" b="0" i="0" kern="1200" dirty="0">
              <a:solidFill>
                <a:schemeClr val="bg1"/>
              </a:solidFill>
              <a:latin typeface="Verdana" panose="020B0604030504040204" pitchFamily="34" charset="0"/>
              <a:ea typeface="Verdana" panose="020B0604030504040204" pitchFamily="34" charset="0"/>
            </a:rPr>
          </a:br>
          <a:r>
            <a:rPr lang="en-US" sz="1600" b="0" i="0" kern="1200" dirty="0">
              <a:solidFill>
                <a:schemeClr val="bg1"/>
              </a:solidFill>
              <a:latin typeface="Verdana" panose="020B0604030504040204" pitchFamily="34" charset="0"/>
              <a:ea typeface="Verdana" panose="020B0604030504040204" pitchFamily="34" charset="0"/>
            </a:rPr>
            <a:t>pozengineer@hotmail.com</a:t>
          </a:r>
          <a:endParaRPr lang="en-US" sz="1800" b="0" i="0" kern="1200" dirty="0">
            <a:solidFill>
              <a:schemeClr val="bg1"/>
            </a:solidFill>
            <a:latin typeface="Verdana" panose="020B0604030504040204" pitchFamily="34" charset="0"/>
            <a:ea typeface="Verdana" panose="020B0604030504040204" pitchFamily="34" charset="0"/>
          </a:endParaRPr>
        </a:p>
      </dsp:txBody>
      <dsp:txXfrm>
        <a:off x="761416" y="2067656"/>
        <a:ext cx="4068374" cy="831139"/>
      </dsp:txXfrm>
    </dsp:sp>
    <dsp:sp modelId="{59534EC1-7FD9-454B-8378-AACE14683CA9}">
      <dsp:nvSpPr>
        <dsp:cNvPr id="0" name=""/>
        <dsp:cNvSpPr/>
      </dsp:nvSpPr>
      <dsp:spPr>
        <a:xfrm>
          <a:off x="0" y="3100284"/>
          <a:ext cx="4950866" cy="830328"/>
        </a:xfrm>
        <a:prstGeom prst="rect">
          <a:avLst/>
        </a:prstGeom>
        <a:noFill/>
        <a:ln w="22225">
          <a:noFill/>
        </a:ln>
        <a:effectLst/>
      </dsp:spPr>
      <dsp:style>
        <a:lnRef idx="0">
          <a:scrgbClr r="0" g="0" b="0"/>
        </a:lnRef>
        <a:fillRef idx="1">
          <a:scrgbClr r="0" g="0" b="0"/>
        </a:fillRef>
        <a:effectRef idx="0">
          <a:scrgbClr r="0" g="0" b="0"/>
        </a:effectRef>
        <a:fontRef idx="minor"/>
      </dsp:style>
    </dsp:sp>
    <dsp:sp modelId="{E81A461C-9D61-4B88-8277-F9DC532D2140}">
      <dsp:nvSpPr>
        <dsp:cNvPr id="0" name=""/>
        <dsp:cNvSpPr/>
      </dsp:nvSpPr>
      <dsp:spPr>
        <a:xfrm>
          <a:off x="133162" y="3284698"/>
          <a:ext cx="495090" cy="461500"/>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81887C-6C6F-4E1A-BA2B-49AE8504B865}">
      <dsp:nvSpPr>
        <dsp:cNvPr id="0" name=""/>
        <dsp:cNvSpPr/>
      </dsp:nvSpPr>
      <dsp:spPr>
        <a:xfrm>
          <a:off x="761416" y="3100284"/>
          <a:ext cx="4068374" cy="83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62" tIns="87962" rIns="87962" bIns="87962"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chemeClr val="bg1"/>
              </a:solidFill>
              <a:latin typeface="Verdana" panose="020B0604030504040204" pitchFamily="34" charset="0"/>
              <a:ea typeface="Verdana" panose="020B0604030504040204" pitchFamily="34" charset="0"/>
            </a:rPr>
            <a:t>Phone</a:t>
          </a:r>
          <a:br>
            <a:rPr lang="en-US" sz="2000" b="0" i="0" kern="1200" dirty="0">
              <a:solidFill>
                <a:schemeClr val="bg1"/>
              </a:solidFill>
              <a:latin typeface="Verdana" panose="020B0604030504040204" pitchFamily="34" charset="0"/>
              <a:ea typeface="Verdana" panose="020B0604030504040204" pitchFamily="34" charset="0"/>
            </a:rPr>
          </a:br>
          <a:r>
            <a:rPr lang="en-US" sz="1600" b="0" i="0" kern="1200" dirty="0">
              <a:solidFill>
                <a:schemeClr val="bg1"/>
              </a:solidFill>
              <a:latin typeface="Verdana" panose="020B0604030504040204" pitchFamily="34" charset="0"/>
              <a:ea typeface="Verdana" panose="020B0604030504040204" pitchFamily="34" charset="0"/>
            </a:rPr>
            <a:t>0412 966 933</a:t>
          </a:r>
          <a:endParaRPr lang="en-US" sz="1800" b="0" i="0" kern="1200" dirty="0">
            <a:solidFill>
              <a:schemeClr val="bg1"/>
            </a:solidFill>
            <a:latin typeface="Verdana" panose="020B0604030504040204" pitchFamily="34" charset="0"/>
            <a:ea typeface="Verdana" panose="020B0604030504040204" pitchFamily="34" charset="0"/>
          </a:endParaRPr>
        </a:p>
      </dsp:txBody>
      <dsp:txXfrm>
        <a:off x="761416" y="3100284"/>
        <a:ext cx="4068374" cy="83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8/12/2022</a:t>
            </a:fld>
            <a:endParaRPr lang="en-US"/>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8/12/2022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1</a:t>
            </a:fld>
            <a:endParaRPr lang="en-US" dirty="0"/>
          </a:p>
        </p:txBody>
      </p:sp>
    </p:spTree>
    <p:extLst>
      <p:ext uri="{BB962C8B-B14F-4D97-AF65-F5344CB8AC3E}">
        <p14:creationId xmlns:p14="http://schemas.microsoft.com/office/powerpoint/2010/main" val="4267287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10</a:t>
            </a:fld>
            <a:endParaRPr lang="en-US" dirty="0"/>
          </a:p>
        </p:txBody>
      </p:sp>
    </p:spTree>
    <p:extLst>
      <p:ext uri="{BB962C8B-B14F-4D97-AF65-F5344CB8AC3E}">
        <p14:creationId xmlns:p14="http://schemas.microsoft.com/office/powerpoint/2010/main" val="125199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11</a:t>
            </a:fld>
            <a:endParaRPr lang="en-US" dirty="0"/>
          </a:p>
        </p:txBody>
      </p:sp>
    </p:spTree>
    <p:extLst>
      <p:ext uri="{BB962C8B-B14F-4D97-AF65-F5344CB8AC3E}">
        <p14:creationId xmlns:p14="http://schemas.microsoft.com/office/powerpoint/2010/main" val="3570923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solidFill>
                  <a:srgbClr val="24292F"/>
                </a:solidFill>
                <a:effectLst/>
                <a:latin typeface="Calibri" panose="020F0502020204030204" pitchFamily="34" charset="0"/>
                <a:ea typeface="Times New Roman" panose="02020603050405020304" pitchFamily="18" charset="0"/>
              </a:rPr>
              <a:t>At this juncture, the results of the deep learning algorithms indicate a promising future for image classification models becoming successfully integrated into the medical industry.</a:t>
            </a:r>
          </a:p>
          <a:p>
            <a:endParaRPr lang="en-AU" sz="1800" dirty="0">
              <a:solidFill>
                <a:srgbClr val="24292F"/>
              </a:solidFill>
              <a:effectLst/>
              <a:latin typeface="Calibri" panose="020F0502020204030204" pitchFamily="34" charset="0"/>
              <a:ea typeface="Times New Roman" panose="02020603050405020304" pitchFamily="18" charset="0"/>
            </a:endParaRPr>
          </a:p>
          <a:p>
            <a:r>
              <a:rPr lang="en-AU" sz="1800" dirty="0">
                <a:solidFill>
                  <a:srgbClr val="24292F"/>
                </a:solidFill>
                <a:effectLst/>
                <a:latin typeface="Calibri" panose="020F0502020204030204" pitchFamily="34" charset="0"/>
                <a:ea typeface="Times New Roman" panose="02020603050405020304" pitchFamily="18" charset="0"/>
              </a:rPr>
              <a:t>This does not mean that machines will replace humans.</a:t>
            </a:r>
          </a:p>
          <a:p>
            <a:endParaRPr lang="en-AU" sz="1800" dirty="0">
              <a:solidFill>
                <a:srgbClr val="24292F"/>
              </a:solidFill>
              <a:effectLst/>
              <a:latin typeface="Calibri" panose="020F0502020204030204" pitchFamily="34" charset="0"/>
              <a:ea typeface="Times New Roman" panose="02020603050405020304" pitchFamily="18" charset="0"/>
            </a:endParaRPr>
          </a:p>
          <a:p>
            <a:r>
              <a:rPr lang="en-AU" sz="1800" dirty="0">
                <a:solidFill>
                  <a:srgbClr val="24292F"/>
                </a:solidFill>
                <a:effectLst/>
                <a:latin typeface="Calibri" panose="020F0502020204030204" pitchFamily="34" charset="0"/>
                <a:ea typeface="Times New Roman" panose="02020603050405020304" pitchFamily="18" charset="0"/>
              </a:rPr>
              <a:t>Importance of yearly check-ups, might have healthy cells now but that might change in a year. There might not be enough presence of the cancer for the machine to classify </a:t>
            </a:r>
            <a:r>
              <a:rPr lang="en-AU" sz="1800" dirty="0" err="1">
                <a:solidFill>
                  <a:srgbClr val="24292F"/>
                </a:solidFill>
                <a:effectLst/>
                <a:latin typeface="Calibri" panose="020F0502020204030204" pitchFamily="34" charset="0"/>
                <a:ea typeface="Times New Roman" panose="02020603050405020304" pitchFamily="18" charset="0"/>
              </a:rPr>
              <a:t>accuratly</a:t>
            </a:r>
            <a:r>
              <a:rPr lang="en-AU" sz="1800" dirty="0">
                <a:solidFill>
                  <a:srgbClr val="24292F"/>
                </a:solidFill>
                <a:effectLst/>
                <a:latin typeface="Calibri" panose="020F0502020204030204" pitchFamily="34" charset="0"/>
                <a:ea typeface="Times New Roman" panose="02020603050405020304" pitchFamily="18" charset="0"/>
              </a:rPr>
              <a:t>, humans can make a similar mistakes. Not just a one time event were you have to get it right the first time, there are other factors involved</a:t>
            </a:r>
          </a:p>
          <a:p>
            <a:endParaRPr lang="en-AU" sz="1800" dirty="0">
              <a:solidFill>
                <a:srgbClr val="24292F"/>
              </a:solidFill>
              <a:effectLst/>
              <a:latin typeface="Calibri" panose="020F0502020204030204" pitchFamily="34" charset="0"/>
              <a:ea typeface="Times New Roman" panose="02020603050405020304" pitchFamily="18" charset="0"/>
            </a:endParaRPr>
          </a:p>
          <a:p>
            <a:r>
              <a:rPr lang="en-AU" sz="1800" dirty="0">
                <a:solidFill>
                  <a:srgbClr val="24292F"/>
                </a:solidFill>
                <a:effectLst/>
                <a:latin typeface="Calibri" panose="020F0502020204030204" pitchFamily="34" charset="0"/>
                <a:ea typeface="Times New Roman" panose="02020603050405020304" pitchFamily="18" charset="0"/>
              </a:rPr>
              <a:t>A balanced dataset has a positive effect on the performance of machine learning algorithms, if a business had a balanced implementation between machines and humans, this would have a positive effect on productivity, efficiency, and capacity.</a:t>
            </a:r>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12</a:t>
            </a:fld>
            <a:endParaRPr lang="en-US" dirty="0"/>
          </a:p>
        </p:txBody>
      </p:sp>
    </p:spTree>
    <p:extLst>
      <p:ext uri="{BB962C8B-B14F-4D97-AF65-F5344CB8AC3E}">
        <p14:creationId xmlns:p14="http://schemas.microsoft.com/office/powerpoint/2010/main" val="756988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Bef>
                <a:spcPts val="300"/>
              </a:spcBef>
            </a:pPr>
            <a:r>
              <a:rPr lang="en-AU" sz="1800" dirty="0">
                <a:solidFill>
                  <a:srgbClr val="24292F"/>
                </a:solidFill>
                <a:effectLst/>
                <a:latin typeface="Calibri" panose="020F0502020204030204" pitchFamily="34" charset="0"/>
                <a:ea typeface="Times New Roman" panose="02020603050405020304" pitchFamily="18" charset="0"/>
              </a:rPr>
              <a:t>The CNN model’s ability to process large amounts of data quickly will allow diagnosticians to focus on research and development into more advanced classification techniques.</a:t>
            </a:r>
          </a:p>
          <a:p>
            <a:pPr algn="just">
              <a:lnSpc>
                <a:spcPct val="115000"/>
              </a:lnSpc>
              <a:spcBef>
                <a:spcPts val="300"/>
              </a:spcBef>
            </a:pPr>
            <a:endParaRPr lang="en-AU" sz="1800" dirty="0">
              <a:solidFill>
                <a:srgbClr val="24292F"/>
              </a:solidFill>
              <a:effectLst/>
              <a:latin typeface="Calibri" panose="020F0502020204030204" pitchFamily="34" charset="0"/>
              <a:ea typeface="Times New Roman" panose="02020603050405020304" pitchFamily="18" charset="0"/>
            </a:endParaRPr>
          </a:p>
          <a:p>
            <a:pPr algn="just">
              <a:lnSpc>
                <a:spcPct val="115000"/>
              </a:lnSpc>
              <a:spcBef>
                <a:spcPts val="300"/>
              </a:spcBef>
            </a:pPr>
            <a:r>
              <a:rPr lang="en-AU" sz="1800" dirty="0">
                <a:solidFill>
                  <a:srgbClr val="24292F"/>
                </a:solidFill>
                <a:effectLst/>
                <a:latin typeface="Calibri" panose="020F0502020204030204" pitchFamily="34" charset="0"/>
                <a:ea typeface="Times New Roman" panose="02020603050405020304" pitchFamily="18" charset="0"/>
              </a:rPr>
              <a:t>Also, there is a lot that can be learned from the deep learning algorithms in the way that they are able to differentiate one image from another.</a:t>
            </a:r>
          </a:p>
          <a:p>
            <a:pPr algn="just">
              <a:lnSpc>
                <a:spcPct val="115000"/>
              </a:lnSpc>
              <a:spcBef>
                <a:spcPts val="300"/>
              </a:spcBef>
            </a:pPr>
            <a:endParaRPr lang="en-AU" sz="1800" dirty="0">
              <a:solidFill>
                <a:srgbClr val="24292F"/>
              </a:solidFill>
              <a:effectLst/>
              <a:latin typeface="Calibri" panose="020F0502020204030204" pitchFamily="34" charset="0"/>
              <a:ea typeface="Times New Roman" panose="02020603050405020304" pitchFamily="18" charset="0"/>
            </a:endParaRPr>
          </a:p>
          <a:p>
            <a:pPr algn="just">
              <a:lnSpc>
                <a:spcPct val="115000"/>
              </a:lnSpc>
              <a:spcBef>
                <a:spcPts val="300"/>
              </a:spcBef>
            </a:pPr>
            <a:r>
              <a:rPr lang="en-AU" sz="1800" dirty="0">
                <a:solidFill>
                  <a:srgbClr val="24292F"/>
                </a:solidFill>
                <a:effectLst/>
                <a:latin typeface="Calibri" panose="020F0502020204030204" pitchFamily="34" charset="0"/>
                <a:ea typeface="Times New Roman" panose="02020603050405020304" pitchFamily="18" charset="0"/>
              </a:rPr>
              <a:t>This will lead to other features and characteristics of cancerous cell structures that humans might have never considered.</a:t>
            </a:r>
          </a:p>
          <a:p>
            <a:pPr algn="just">
              <a:lnSpc>
                <a:spcPct val="115000"/>
              </a:lnSpc>
              <a:spcBef>
                <a:spcPts val="300"/>
              </a:spcBef>
            </a:pPr>
            <a:endParaRPr lang="en-AU" sz="1800" dirty="0">
              <a:effectLst/>
              <a:latin typeface="Times New Roman" panose="02020603050405020304" pitchFamily="18" charset="0"/>
              <a:ea typeface="Times New Roman" panose="02020603050405020304" pitchFamily="18" charset="0"/>
            </a:endParaRPr>
          </a:p>
          <a:p>
            <a:pPr algn="just">
              <a:lnSpc>
                <a:spcPct val="115000"/>
              </a:lnSpc>
              <a:spcBef>
                <a:spcPts val="300"/>
              </a:spcBef>
            </a:pPr>
            <a:r>
              <a:rPr lang="en-AU" sz="1800" dirty="0">
                <a:solidFill>
                  <a:srgbClr val="24292F"/>
                </a:solidFill>
                <a:effectLst/>
                <a:latin typeface="Calibri" panose="020F0502020204030204" pitchFamily="34" charset="0"/>
                <a:ea typeface="Times New Roman" panose="02020603050405020304" pitchFamily="18" charset="0"/>
              </a:rPr>
              <a:t>Due to limited resources, the amount of epochs used for fitting the models was limited and the runtimes recorded might be different if the models were run on a machine with higher processing capabilities.   </a:t>
            </a:r>
            <a:endParaRPr lang="en-AU" sz="1800" dirty="0">
              <a:effectLst/>
              <a:latin typeface="Times New Roman" panose="02020603050405020304" pitchFamily="18" charset="0"/>
              <a:ea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13</a:t>
            </a:fld>
            <a:endParaRPr lang="en-US" dirty="0"/>
          </a:p>
        </p:txBody>
      </p:sp>
    </p:spTree>
    <p:extLst>
      <p:ext uri="{BB962C8B-B14F-4D97-AF65-F5344CB8AC3E}">
        <p14:creationId xmlns:p14="http://schemas.microsoft.com/office/powerpoint/2010/main" val="657300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7000"/>
              </a:lnSpc>
              <a:spcBef>
                <a:spcPts val="0"/>
              </a:spcBef>
              <a:spcAft>
                <a:spcPts val="750"/>
              </a:spcAft>
              <a:buClrTx/>
              <a:buSzTx/>
              <a:buFontTx/>
              <a:buNone/>
              <a:tabLst/>
              <a:defRPr/>
            </a:pPr>
            <a:endParaRPr lang="en-GB"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9CAC06A-4905-4B1A-83C1-3B011A8CF04B}" type="slidenum">
              <a:rPr lang="en-US" smtClean="0"/>
              <a:t>14</a:t>
            </a:fld>
            <a:endParaRPr lang="en-US" dirty="0"/>
          </a:p>
        </p:txBody>
      </p:sp>
    </p:spTree>
    <p:extLst>
      <p:ext uri="{BB962C8B-B14F-4D97-AF65-F5344CB8AC3E}">
        <p14:creationId xmlns:p14="http://schemas.microsoft.com/office/powerpoint/2010/main" val="1880310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solidFill>
                  <a:srgbClr val="000000"/>
                </a:solidFill>
                <a:effectLst/>
                <a:latin typeface="Calibri" panose="020F0502020204030204" pitchFamily="34" charset="0"/>
                <a:ea typeface="Times New Roman" panose="02020603050405020304" pitchFamily="18" charset="0"/>
              </a:rPr>
              <a:t>These medical experts are responsible for determining appropriate actions/ treatments for patients, depending on the nature and severity of the disease.</a:t>
            </a:r>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2</a:t>
            </a:fld>
            <a:endParaRPr lang="en-US" dirty="0"/>
          </a:p>
        </p:txBody>
      </p:sp>
    </p:spTree>
    <p:extLst>
      <p:ext uri="{BB962C8B-B14F-4D97-AF65-F5344CB8AC3E}">
        <p14:creationId xmlns:p14="http://schemas.microsoft.com/office/powerpoint/2010/main" val="49439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solidFill>
                  <a:srgbClr val="000000"/>
                </a:solidFill>
                <a:effectLst/>
                <a:latin typeface="Calibri" panose="020F0502020204030204" pitchFamily="34" charset="0"/>
                <a:ea typeface="Times New Roman" panose="02020603050405020304" pitchFamily="18" charset="0"/>
              </a:rPr>
              <a:t>. The specimen is embedded in wax and stained with dyes to separate cellular components so that the architecture and constituent of the sample can be studied for diagnosis.</a:t>
            </a:r>
          </a:p>
          <a:p>
            <a:endParaRPr lang="en-AU" sz="18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solidFill>
                  <a:srgbClr val="000000"/>
                </a:solidFill>
                <a:effectLst/>
                <a:latin typeface="Calibri" panose="020F0502020204030204" pitchFamily="34" charset="0"/>
                <a:ea typeface="Times New Roman" panose="02020603050405020304" pitchFamily="18" charset="0"/>
              </a:rPr>
              <a:t>After the image has been processed, the diagnostician compares the image with those of healthy tissue samples in order to identify and differences or abnormalities. The preparation process aids the diagnostician in analysis and classification of the tissue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solidFill>
                <a:srgbClr val="000000"/>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solidFill>
                  <a:srgbClr val="000000"/>
                </a:solidFill>
                <a:effectLst/>
                <a:latin typeface="Calibri" panose="020F0502020204030204" pitchFamily="34" charset="0"/>
                <a:ea typeface="Times New Roman" panose="02020603050405020304" pitchFamily="18" charset="0"/>
              </a:rPr>
              <a:t>Similarly with machine algorithms, after they have been trained, will take the new image and compare it with the patterns and features it has learned during its training phase which will enable it to accurately match the image with the respective class.</a:t>
            </a:r>
            <a:endParaRPr lang="en-AU" sz="1800" dirty="0">
              <a:effectLst/>
              <a:latin typeface="Times New Roman" panose="02020603050405020304" pitchFamily="18" charset="0"/>
              <a:ea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3</a:t>
            </a:fld>
            <a:endParaRPr lang="en-US" dirty="0"/>
          </a:p>
        </p:txBody>
      </p:sp>
    </p:spTree>
    <p:extLst>
      <p:ext uri="{BB962C8B-B14F-4D97-AF65-F5344CB8AC3E}">
        <p14:creationId xmlns:p14="http://schemas.microsoft.com/office/powerpoint/2010/main" val="2246723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pPr>
            <a:r>
              <a:rPr lang="en-AU" sz="1800" dirty="0">
                <a:effectLst/>
                <a:latin typeface="Calibri" panose="020F0502020204030204" pitchFamily="34" charset="0"/>
                <a:ea typeface="Times New Roman" panose="02020603050405020304" pitchFamily="18" charset="0"/>
              </a:rPr>
              <a:t>Areas where CAD models can be applied in the histopathological industry include:</a:t>
            </a:r>
            <a:endParaRPr lang="en-AU"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Cancer detection in the supplied tissue.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Disease characterization through automatic grading that quantifies the malignancy level.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Discovery and separation of cell/ nuclei/ gland regions from images by segmentation.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AU" sz="1800" dirty="0">
                <a:effectLst/>
                <a:latin typeface="Calibri" panose="020F0502020204030204" pitchFamily="34" charset="0"/>
                <a:ea typeface="Calibri" panose="020F0502020204030204" pitchFamily="34" charset="0"/>
                <a:cs typeface="Calibri" panose="020F0502020204030204" pitchFamily="34" charset="0"/>
              </a:rPr>
              <a:t>Multi-class classification of various subtypes of a specific cancer.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4</a:t>
            </a:fld>
            <a:endParaRPr lang="en-US" dirty="0"/>
          </a:p>
        </p:txBody>
      </p:sp>
    </p:spTree>
    <p:extLst>
      <p:ext uri="{BB962C8B-B14F-4D97-AF65-F5344CB8AC3E}">
        <p14:creationId xmlns:p14="http://schemas.microsoft.com/office/powerpoint/2010/main" val="226999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5</a:t>
            </a:fld>
            <a:endParaRPr lang="en-US" dirty="0"/>
          </a:p>
        </p:txBody>
      </p:sp>
    </p:spTree>
    <p:extLst>
      <p:ext uri="{BB962C8B-B14F-4D97-AF65-F5344CB8AC3E}">
        <p14:creationId xmlns:p14="http://schemas.microsoft.com/office/powerpoint/2010/main" val="1608104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alibri" panose="020F0502020204030204" pitchFamily="34" charset="0"/>
                <a:ea typeface="Times New Roman" panose="02020603050405020304" pitchFamily="18" charset="0"/>
              </a:rPr>
              <a:t>Large sizes in digitized images create a challenge when it comes to storage capacity, pre-processing the data so that it is compatible with deep learning algorithms. A common method to deal with this issue is normalizing the image. This results in a trade-off where data is lost which affects the performance of the ML model.</a:t>
            </a:r>
          </a:p>
          <a:p>
            <a:endParaRPr lang="en-AU" sz="1800" dirty="0">
              <a:effectLst/>
              <a:latin typeface="Calibri" panose="020F0502020204030204" pitchFamily="34" charset="0"/>
            </a:endParaRPr>
          </a:p>
          <a:p>
            <a:r>
              <a:rPr lang="en-AU" sz="1800" dirty="0">
                <a:effectLst/>
                <a:latin typeface="Calibri" panose="020F0502020204030204" pitchFamily="34" charset="0"/>
                <a:ea typeface="Times New Roman" panose="02020603050405020304" pitchFamily="18" charset="0"/>
              </a:rPr>
              <a:t>Data augmentation and image data generator are tools used to apply transformations to the image which multiplies the dataset if dealing with limited amounts of data available.</a:t>
            </a:r>
            <a:br>
              <a:rPr lang="en-AU" sz="1800" dirty="0">
                <a:solidFill>
                  <a:srgbClr val="333333"/>
                </a:solidFill>
                <a:effectLst/>
                <a:latin typeface="Calibri" panose="020F0502020204030204" pitchFamily="34" charset="0"/>
                <a:ea typeface="Times New Roman" panose="02020603050405020304" pitchFamily="18" charset="0"/>
              </a:rPr>
            </a:br>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6</a:t>
            </a:fld>
            <a:endParaRPr lang="en-US" dirty="0"/>
          </a:p>
        </p:txBody>
      </p:sp>
    </p:spTree>
    <p:extLst>
      <p:ext uri="{BB962C8B-B14F-4D97-AF65-F5344CB8AC3E}">
        <p14:creationId xmlns:p14="http://schemas.microsoft.com/office/powerpoint/2010/main" val="2701582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7</a:t>
            </a:fld>
            <a:endParaRPr lang="en-US" dirty="0"/>
          </a:p>
        </p:txBody>
      </p:sp>
    </p:spTree>
    <p:extLst>
      <p:ext uri="{BB962C8B-B14F-4D97-AF65-F5344CB8AC3E}">
        <p14:creationId xmlns:p14="http://schemas.microsoft.com/office/powerpoint/2010/main" val="2783455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alibri" panose="020F0502020204030204" pitchFamily="34" charset="0"/>
                <a:ea typeface="Times New Roman" panose="02020603050405020304" pitchFamily="18" charset="0"/>
              </a:rPr>
              <a:t>Considering </a:t>
            </a:r>
            <a:r>
              <a:rPr lang="en-US" sz="1800" dirty="0">
                <a:effectLst/>
                <a:latin typeface="Calibri" panose="020F0502020204030204" pitchFamily="34" charset="0"/>
                <a:ea typeface="Times New Roman" panose="02020603050405020304" pitchFamily="18" charset="0"/>
              </a:rPr>
              <a:t>half the data was lost in the transformation models performed well but this was necessary to prevent overfitting when fitting the transformed dataset to machine learning algorithms such as Logistic Regression.</a:t>
            </a:r>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8</a:t>
            </a:fld>
            <a:endParaRPr lang="en-US" dirty="0"/>
          </a:p>
        </p:txBody>
      </p:sp>
    </p:spTree>
    <p:extLst>
      <p:ext uri="{BB962C8B-B14F-4D97-AF65-F5344CB8AC3E}">
        <p14:creationId xmlns:p14="http://schemas.microsoft.com/office/powerpoint/2010/main" val="154927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D111EE-B1CE-3F40-8B0E-AB6A92B85452}" type="slidenum">
              <a:rPr lang="en-US" smtClean="0"/>
              <a:t>9</a:t>
            </a:fld>
            <a:endParaRPr lang="en-US" dirty="0"/>
          </a:p>
        </p:txBody>
      </p:sp>
    </p:spTree>
    <p:extLst>
      <p:ext uri="{BB962C8B-B14F-4D97-AF65-F5344CB8AC3E}">
        <p14:creationId xmlns:p14="http://schemas.microsoft.com/office/powerpoint/2010/main" val="1215388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a:t>Click icon to add picture</a:t>
            </a:r>
            <a:endParaRPr lang="en-US" dirty="0"/>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a:t>Click icon to add picture</a:t>
            </a:r>
            <a:endParaRPr lang="en-US" dirty="0"/>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t>8/12/2022</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a:t>Click icon to add picture</a:t>
            </a:r>
            <a:endParaRPr lang="en-US" dirty="0"/>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a:t>Click icon to add picture</a:t>
            </a:r>
            <a:endParaRPr lang="en-US"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a:t>Click icon to add picture</a:t>
            </a:r>
            <a:endParaRPr lang="en-US" dirty="0"/>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hyperlink" Target="https://lit-harbor-25638.herokuapp.com/" TargetMode="Externa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a:xfrm>
            <a:off x="0" y="3445194"/>
            <a:ext cx="6696088" cy="1371505"/>
          </a:xfrm>
        </p:spPr>
        <p:txBody>
          <a:bodyPr>
            <a:normAutofit/>
          </a:bodyPr>
          <a:lstStyle/>
          <a:p>
            <a:r>
              <a:rPr lang="en-US" sz="4400" dirty="0">
                <a:latin typeface="Verdana" panose="020B0604030504040204" pitchFamily="34" charset="0"/>
                <a:ea typeface="Verdana" panose="020B0604030504040204" pitchFamily="34" charset="0"/>
                <a:cs typeface="Open Sans" panose="020B0606030504020204" pitchFamily="34" charset="0"/>
              </a:rPr>
              <a:t>Cancer Histopathology</a:t>
            </a:r>
            <a:br>
              <a:rPr lang="en-US" sz="4400" dirty="0">
                <a:latin typeface="Verdana" panose="020B0604030504040204" pitchFamily="34" charset="0"/>
                <a:ea typeface="Verdana" panose="020B0604030504040204" pitchFamily="34" charset="0"/>
                <a:cs typeface="Open Sans" panose="020B0606030504020204" pitchFamily="34" charset="0"/>
              </a:rPr>
            </a:br>
            <a:r>
              <a:rPr lang="en-US" sz="4400" dirty="0">
                <a:latin typeface="Verdana" panose="020B0604030504040204" pitchFamily="34" charset="0"/>
                <a:ea typeface="Verdana" panose="020B0604030504040204" pitchFamily="34" charset="0"/>
                <a:cs typeface="Open Sans" panose="020B0606030504020204" pitchFamily="34" charset="0"/>
              </a:rPr>
              <a:t>Image Classification</a:t>
            </a:r>
          </a:p>
        </p:txBody>
      </p:sp>
      <p:sp>
        <p:nvSpPr>
          <p:cNvPr id="6" name="Subtitle 5">
            <a:extLst>
              <a:ext uri="{FF2B5EF4-FFF2-40B4-BE49-F238E27FC236}">
                <a16:creationId xmlns:a16="http://schemas.microsoft.com/office/drawing/2014/main" id="{C770EE27-FD77-894D-9D88-F5A548E1DCAF}"/>
              </a:ext>
            </a:extLst>
          </p:cNvPr>
          <p:cNvSpPr>
            <a:spLocks noGrp="1"/>
          </p:cNvSpPr>
          <p:nvPr>
            <p:ph type="subTitle" idx="1"/>
          </p:nvPr>
        </p:nvSpPr>
        <p:spPr>
          <a:xfrm>
            <a:off x="66147" y="4816699"/>
            <a:ext cx="4567608" cy="1143000"/>
          </a:xfrm>
        </p:spPr>
        <p:txBody>
          <a:bodyPr/>
          <a:lstStyle/>
          <a:p>
            <a:r>
              <a:rPr lang="en-US" dirty="0">
                <a:latin typeface="Verdana" panose="020B0604030504040204" pitchFamily="34" charset="0"/>
                <a:ea typeface="Verdana" panose="020B0604030504040204" pitchFamily="34" charset="0"/>
              </a:rPr>
              <a:t>Dhani Pozniak</a:t>
            </a:r>
          </a:p>
          <a:p>
            <a:endParaRPr lang="en-US" dirty="0"/>
          </a:p>
        </p:txBody>
      </p:sp>
      <p:pic>
        <p:nvPicPr>
          <p:cNvPr id="32" name="Picture Placeholder 31" descr="A close-up of a microscope&#10;&#10;Description automatically generated with low confidence">
            <a:extLst>
              <a:ext uri="{FF2B5EF4-FFF2-40B4-BE49-F238E27FC236}">
                <a16:creationId xmlns:a16="http://schemas.microsoft.com/office/drawing/2014/main" id="{EB80772C-402F-BC9F-C83D-70F60108C54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4805" r="14805"/>
          <a:stretch>
            <a:fillRect/>
          </a:stretch>
        </p:blipFill>
        <p:spPr/>
      </p:pic>
    </p:spTree>
    <p:extLst>
      <p:ext uri="{BB962C8B-B14F-4D97-AF65-F5344CB8AC3E}">
        <p14:creationId xmlns:p14="http://schemas.microsoft.com/office/powerpoint/2010/main" val="156411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a:xfrm>
            <a:off x="932329" y="4246420"/>
            <a:ext cx="10452848" cy="2182660"/>
          </a:xfrm>
        </p:spPr>
        <p:txBody>
          <a:bodyPr>
            <a:normAutofit/>
          </a:bodyPr>
          <a:lstStyle/>
          <a:p>
            <a:pPr marL="0" indent="0">
              <a:buNone/>
            </a:pPr>
            <a:endParaRPr lang="en-US" sz="2000" dirty="0"/>
          </a:p>
          <a:p>
            <a:endParaRPr lang="en-US" sz="2000" dirty="0"/>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706611" y="634292"/>
            <a:ext cx="10452849" cy="691000"/>
          </a:xfrm>
        </p:spPr>
        <p:txBody>
          <a:bodyPr anchor="ctr">
            <a:normAutofit/>
          </a:bodyPr>
          <a:lstStyle/>
          <a:p>
            <a:r>
              <a:rPr lang="en-US" sz="3200" dirty="0">
                <a:solidFill>
                  <a:srgbClr val="FFFEFF"/>
                </a:solidFill>
                <a:latin typeface="Verdana" panose="020B0604030504040204" pitchFamily="34" charset="0"/>
                <a:ea typeface="Verdana" panose="020B0604030504040204" pitchFamily="34" charset="0"/>
              </a:rPr>
              <a:t>Pre-Trained CNN (VGG16)</a:t>
            </a:r>
          </a:p>
        </p:txBody>
      </p:sp>
      <p:sp>
        <p:nvSpPr>
          <p:cNvPr id="8" name="Content Placeholder 2">
            <a:extLst>
              <a:ext uri="{FF2B5EF4-FFF2-40B4-BE49-F238E27FC236}">
                <a16:creationId xmlns:a16="http://schemas.microsoft.com/office/drawing/2014/main" id="{603C47E5-5A75-5E9A-7C22-08996CF6A87D}"/>
              </a:ext>
            </a:extLst>
          </p:cNvPr>
          <p:cNvSpPr txBox="1">
            <a:spLocks/>
          </p:cNvSpPr>
          <p:nvPr/>
        </p:nvSpPr>
        <p:spPr>
          <a:xfrm>
            <a:off x="832116" y="1143308"/>
            <a:ext cx="10653273" cy="1425775"/>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latin typeface="Verdana" panose="020B0604030504040204" pitchFamily="34" charset="0"/>
              <a:ea typeface="Verdana" panose="020B0604030504040204" pitchFamily="34" charset="0"/>
            </a:endParaRPr>
          </a:p>
        </p:txBody>
      </p:sp>
      <p:sp>
        <p:nvSpPr>
          <p:cNvPr id="10" name="Content Placeholder 2">
            <a:extLst>
              <a:ext uri="{FF2B5EF4-FFF2-40B4-BE49-F238E27FC236}">
                <a16:creationId xmlns:a16="http://schemas.microsoft.com/office/drawing/2014/main" id="{CD993E1F-D4A5-BDE6-6EF4-484AE3BD05B2}"/>
              </a:ext>
            </a:extLst>
          </p:cNvPr>
          <p:cNvSpPr txBox="1">
            <a:spLocks/>
          </p:cNvSpPr>
          <p:nvPr/>
        </p:nvSpPr>
        <p:spPr>
          <a:xfrm>
            <a:off x="4918128" y="3875009"/>
            <a:ext cx="6483084" cy="2256894"/>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Verdana" panose="020B0604030504040204" pitchFamily="34" charset="0"/>
                <a:ea typeface="Verdana" panose="020B0604030504040204" pitchFamily="34" charset="0"/>
              </a:rPr>
              <a:t>Total Params: 14 737 733</a:t>
            </a:r>
          </a:p>
          <a:p>
            <a:r>
              <a:rPr lang="en-US" dirty="0">
                <a:latin typeface="Verdana" panose="020B0604030504040204" pitchFamily="34" charset="0"/>
                <a:ea typeface="Verdana" panose="020B0604030504040204" pitchFamily="34" charset="0"/>
              </a:rPr>
              <a:t>21 Hidden Layers</a:t>
            </a:r>
          </a:p>
          <a:p>
            <a:r>
              <a:rPr lang="en-US" dirty="0">
                <a:latin typeface="Verdana" panose="020B0604030504040204" pitchFamily="34" charset="0"/>
                <a:ea typeface="Verdana" panose="020B0604030504040204" pitchFamily="34" charset="0"/>
              </a:rPr>
              <a:t>10 epochs </a:t>
            </a:r>
          </a:p>
          <a:p>
            <a:r>
              <a:rPr lang="en-US" dirty="0">
                <a:latin typeface="Verdana" panose="020B0604030504040204" pitchFamily="34" charset="0"/>
                <a:ea typeface="Verdana" panose="020B0604030504040204" pitchFamily="34" charset="0"/>
              </a:rPr>
              <a:t>Classified 7500 unseen images in 6 minutes with 96% accuracy</a:t>
            </a:r>
          </a:p>
        </p:txBody>
      </p:sp>
      <p:pic>
        <p:nvPicPr>
          <p:cNvPr id="5" name="Picture 4" descr="Chart&#10;&#10;Description automatically generated">
            <a:extLst>
              <a:ext uri="{FF2B5EF4-FFF2-40B4-BE49-F238E27FC236}">
                <a16:creationId xmlns:a16="http://schemas.microsoft.com/office/drawing/2014/main" id="{E1A33057-CF09-C169-04C7-CAAF72BE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624" y="1563012"/>
            <a:ext cx="4286999" cy="4458052"/>
          </a:xfrm>
          <a:prstGeom prst="rect">
            <a:avLst/>
          </a:prstGeom>
        </p:spPr>
      </p:pic>
      <p:pic>
        <p:nvPicPr>
          <p:cNvPr id="13" name="Picture 12" descr="Chart&#10;&#10;Description automatically generated">
            <a:extLst>
              <a:ext uri="{FF2B5EF4-FFF2-40B4-BE49-F238E27FC236}">
                <a16:creationId xmlns:a16="http://schemas.microsoft.com/office/drawing/2014/main" id="{D07C1713-B96C-70B4-A9AD-1F9F3611D9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8128" y="1563012"/>
            <a:ext cx="6790908" cy="2193524"/>
          </a:xfrm>
          <a:prstGeom prst="rect">
            <a:avLst/>
          </a:prstGeom>
        </p:spPr>
      </p:pic>
    </p:spTree>
    <p:extLst>
      <p:ext uri="{BB962C8B-B14F-4D97-AF65-F5344CB8AC3E}">
        <p14:creationId xmlns:p14="http://schemas.microsoft.com/office/powerpoint/2010/main" val="418469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200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20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1000"/>
                                        <p:tgtEl>
                                          <p:spTgt spid="10">
                                            <p:txEl>
                                              <p:pRg st="0" end="0"/>
                                            </p:txEl>
                                          </p:spTgt>
                                        </p:tgtEl>
                                      </p:cBhvr>
                                    </p:animEffect>
                                    <p:anim calcmode="lin" valueType="num">
                                      <p:cBhvr>
                                        <p:cTn id="1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0"/>
                            </p:stCondLst>
                            <p:childTnLst>
                              <p:par>
                                <p:cTn id="17" presetID="42" presetClass="entr" presetSubtype="0" fill="hold" grpId="0" nodeType="afterEffect">
                                  <p:stCondLst>
                                    <p:cond delay="200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1000"/>
                                        <p:tgtEl>
                                          <p:spTgt spid="10">
                                            <p:txEl>
                                              <p:pRg st="1" end="1"/>
                                            </p:txEl>
                                          </p:spTgt>
                                        </p:tgtEl>
                                      </p:cBhvr>
                                    </p:animEffect>
                                    <p:anim calcmode="lin" valueType="num">
                                      <p:cBhvr>
                                        <p:cTn id="20"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9000"/>
                            </p:stCondLst>
                            <p:childTnLst>
                              <p:par>
                                <p:cTn id="23" presetID="42" presetClass="entr" presetSubtype="0" fill="hold" grpId="0" nodeType="afterEffect">
                                  <p:stCondLst>
                                    <p:cond delay="200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1000"/>
                                        <p:tgtEl>
                                          <p:spTgt spid="10">
                                            <p:txEl>
                                              <p:pRg st="2" end="2"/>
                                            </p:txEl>
                                          </p:spTgt>
                                        </p:tgtEl>
                                      </p:cBhvr>
                                    </p:animEffect>
                                    <p:anim calcmode="lin" valueType="num">
                                      <p:cBhvr>
                                        <p:cTn id="26"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12000"/>
                            </p:stCondLst>
                            <p:childTnLst>
                              <p:par>
                                <p:cTn id="29" presetID="42" presetClass="entr" presetSubtype="0" fill="hold" grpId="0" nodeType="afterEffect">
                                  <p:stCondLst>
                                    <p:cond delay="2000"/>
                                  </p:stCondLst>
                                  <p:childTnLst>
                                    <p:set>
                                      <p:cBhvr>
                                        <p:cTn id="30" dur="1" fill="hold">
                                          <p:stCondLst>
                                            <p:cond delay="0"/>
                                          </p:stCondLst>
                                        </p:cTn>
                                        <p:tgtEl>
                                          <p:spTgt spid="10">
                                            <p:txEl>
                                              <p:pRg st="3" end="3"/>
                                            </p:txEl>
                                          </p:spTgt>
                                        </p:tgtEl>
                                        <p:attrNameLst>
                                          <p:attrName>style.visibility</p:attrName>
                                        </p:attrNameLst>
                                      </p:cBhvr>
                                      <p:to>
                                        <p:strVal val="visible"/>
                                      </p:to>
                                    </p:set>
                                    <p:animEffect transition="in" filter="fade">
                                      <p:cBhvr>
                                        <p:cTn id="31" dur="1000"/>
                                        <p:tgtEl>
                                          <p:spTgt spid="10">
                                            <p:txEl>
                                              <p:pRg st="3" end="3"/>
                                            </p:txEl>
                                          </p:spTgt>
                                        </p:tgtEl>
                                      </p:cBhvr>
                                    </p:animEffect>
                                    <p:anim calcmode="lin" valueType="num">
                                      <p:cBhvr>
                                        <p:cTn id="32"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a:xfrm>
            <a:off x="932329" y="4246420"/>
            <a:ext cx="10452848" cy="2182660"/>
          </a:xfrm>
        </p:spPr>
        <p:txBody>
          <a:bodyPr>
            <a:normAutofit/>
          </a:bodyPr>
          <a:lstStyle/>
          <a:p>
            <a:pPr marL="0" indent="0">
              <a:buNone/>
            </a:pPr>
            <a:endParaRPr lang="en-US" sz="2000" dirty="0"/>
          </a:p>
          <a:p>
            <a:endParaRPr lang="en-US" sz="2000" dirty="0"/>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706611" y="634292"/>
            <a:ext cx="10452849" cy="691000"/>
          </a:xfrm>
        </p:spPr>
        <p:txBody>
          <a:bodyPr anchor="ctr">
            <a:normAutofit/>
          </a:bodyPr>
          <a:lstStyle/>
          <a:p>
            <a:r>
              <a:rPr lang="en-US" sz="3200" dirty="0">
                <a:solidFill>
                  <a:srgbClr val="FFFEFF"/>
                </a:solidFill>
                <a:latin typeface="Verdana" panose="020B0604030504040204" pitchFamily="34" charset="0"/>
                <a:ea typeface="Verdana" panose="020B0604030504040204" pitchFamily="34" charset="0"/>
              </a:rPr>
              <a:t>Custom CNN (cnnMk06)</a:t>
            </a:r>
          </a:p>
        </p:txBody>
      </p:sp>
      <p:sp>
        <p:nvSpPr>
          <p:cNvPr id="8" name="Content Placeholder 2">
            <a:extLst>
              <a:ext uri="{FF2B5EF4-FFF2-40B4-BE49-F238E27FC236}">
                <a16:creationId xmlns:a16="http://schemas.microsoft.com/office/drawing/2014/main" id="{603C47E5-5A75-5E9A-7C22-08996CF6A87D}"/>
              </a:ext>
            </a:extLst>
          </p:cNvPr>
          <p:cNvSpPr txBox="1">
            <a:spLocks/>
          </p:cNvSpPr>
          <p:nvPr/>
        </p:nvSpPr>
        <p:spPr>
          <a:xfrm>
            <a:off x="832116" y="1143308"/>
            <a:ext cx="10653273" cy="1425775"/>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latin typeface="Verdana" panose="020B0604030504040204" pitchFamily="34" charset="0"/>
              <a:ea typeface="Verdana" panose="020B0604030504040204" pitchFamily="34" charset="0"/>
            </a:endParaRPr>
          </a:p>
        </p:txBody>
      </p:sp>
      <p:sp>
        <p:nvSpPr>
          <p:cNvPr id="10" name="Content Placeholder 2">
            <a:extLst>
              <a:ext uri="{FF2B5EF4-FFF2-40B4-BE49-F238E27FC236}">
                <a16:creationId xmlns:a16="http://schemas.microsoft.com/office/drawing/2014/main" id="{CD993E1F-D4A5-BDE6-6EF4-484AE3BD05B2}"/>
              </a:ext>
            </a:extLst>
          </p:cNvPr>
          <p:cNvSpPr txBox="1">
            <a:spLocks/>
          </p:cNvSpPr>
          <p:nvPr/>
        </p:nvSpPr>
        <p:spPr>
          <a:xfrm>
            <a:off x="5163289" y="3560792"/>
            <a:ext cx="5913206" cy="2256894"/>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Verdana" panose="020B0604030504040204" pitchFamily="34" charset="0"/>
                <a:ea typeface="Verdana" panose="020B0604030504040204" pitchFamily="34" charset="0"/>
              </a:rPr>
              <a:t>Total Params: 66 565</a:t>
            </a:r>
          </a:p>
          <a:p>
            <a:r>
              <a:rPr lang="en-US" dirty="0">
                <a:latin typeface="Verdana" panose="020B0604030504040204" pitchFamily="34" charset="0"/>
                <a:ea typeface="Verdana" panose="020B0604030504040204" pitchFamily="34" charset="0"/>
              </a:rPr>
              <a:t>8 Hidden Layers</a:t>
            </a:r>
          </a:p>
          <a:p>
            <a:r>
              <a:rPr lang="en-US" dirty="0">
                <a:latin typeface="Verdana" panose="020B0604030504040204" pitchFamily="34" charset="0"/>
                <a:ea typeface="Verdana" panose="020B0604030504040204" pitchFamily="34" charset="0"/>
              </a:rPr>
              <a:t>15 epochs</a:t>
            </a:r>
          </a:p>
          <a:p>
            <a:r>
              <a:rPr lang="en-US" dirty="0">
                <a:latin typeface="Verdana" panose="020B0604030504040204" pitchFamily="34" charset="0"/>
                <a:ea typeface="Verdana" panose="020B0604030504040204" pitchFamily="34" charset="0"/>
              </a:rPr>
              <a:t>Classified 7500 unseen images in 1 minute with 95% accuracy</a:t>
            </a:r>
          </a:p>
        </p:txBody>
      </p:sp>
      <p:pic>
        <p:nvPicPr>
          <p:cNvPr id="6" name="Picture 5" descr="Chart&#10;&#10;Description automatically generated">
            <a:extLst>
              <a:ext uri="{FF2B5EF4-FFF2-40B4-BE49-F238E27FC236}">
                <a16:creationId xmlns:a16="http://schemas.microsoft.com/office/drawing/2014/main" id="{A646A5D6-06F1-2802-25C8-78AC41D0F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25" y="1355103"/>
            <a:ext cx="4498558" cy="4678052"/>
          </a:xfrm>
          <a:prstGeom prst="rect">
            <a:avLst/>
          </a:prstGeom>
        </p:spPr>
      </p:pic>
      <p:pic>
        <p:nvPicPr>
          <p:cNvPr id="12" name="Picture 11" descr="Chart, line chart&#10;&#10;Description automatically generated">
            <a:extLst>
              <a:ext uri="{FF2B5EF4-FFF2-40B4-BE49-F238E27FC236}">
                <a16:creationId xmlns:a16="http://schemas.microsoft.com/office/drawing/2014/main" id="{ADCA8A00-9F31-B820-66BD-6CB2A8E03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289" y="1355103"/>
            <a:ext cx="6523088" cy="2107015"/>
          </a:xfrm>
          <a:prstGeom prst="rect">
            <a:avLst/>
          </a:prstGeom>
        </p:spPr>
      </p:pic>
    </p:spTree>
    <p:extLst>
      <p:ext uri="{BB962C8B-B14F-4D97-AF65-F5344CB8AC3E}">
        <p14:creationId xmlns:p14="http://schemas.microsoft.com/office/powerpoint/2010/main" val="109041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200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20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1000"/>
                                        <p:tgtEl>
                                          <p:spTgt spid="10">
                                            <p:txEl>
                                              <p:pRg st="0" end="0"/>
                                            </p:txEl>
                                          </p:spTgt>
                                        </p:tgtEl>
                                      </p:cBhvr>
                                    </p:animEffect>
                                    <p:anim calcmode="lin" valueType="num">
                                      <p:cBhvr>
                                        <p:cTn id="1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0"/>
                            </p:stCondLst>
                            <p:childTnLst>
                              <p:par>
                                <p:cTn id="17" presetID="42" presetClass="entr" presetSubtype="0" fill="hold" grpId="0" nodeType="afterEffect">
                                  <p:stCondLst>
                                    <p:cond delay="200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1000"/>
                                        <p:tgtEl>
                                          <p:spTgt spid="10">
                                            <p:txEl>
                                              <p:pRg st="1" end="1"/>
                                            </p:txEl>
                                          </p:spTgt>
                                        </p:tgtEl>
                                      </p:cBhvr>
                                    </p:animEffect>
                                    <p:anim calcmode="lin" valueType="num">
                                      <p:cBhvr>
                                        <p:cTn id="20"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9000"/>
                            </p:stCondLst>
                            <p:childTnLst>
                              <p:par>
                                <p:cTn id="23" presetID="42" presetClass="entr" presetSubtype="0" fill="hold" grpId="0" nodeType="afterEffect">
                                  <p:stCondLst>
                                    <p:cond delay="200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1000"/>
                                        <p:tgtEl>
                                          <p:spTgt spid="10">
                                            <p:txEl>
                                              <p:pRg st="2" end="2"/>
                                            </p:txEl>
                                          </p:spTgt>
                                        </p:tgtEl>
                                      </p:cBhvr>
                                    </p:animEffect>
                                    <p:anim calcmode="lin" valueType="num">
                                      <p:cBhvr>
                                        <p:cTn id="26"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12000"/>
                            </p:stCondLst>
                            <p:childTnLst>
                              <p:par>
                                <p:cTn id="29" presetID="42" presetClass="entr" presetSubtype="0" fill="hold" grpId="0" nodeType="afterEffect">
                                  <p:stCondLst>
                                    <p:cond delay="2000"/>
                                  </p:stCondLst>
                                  <p:childTnLst>
                                    <p:set>
                                      <p:cBhvr>
                                        <p:cTn id="30" dur="1" fill="hold">
                                          <p:stCondLst>
                                            <p:cond delay="0"/>
                                          </p:stCondLst>
                                        </p:cTn>
                                        <p:tgtEl>
                                          <p:spTgt spid="10">
                                            <p:txEl>
                                              <p:pRg st="3" end="3"/>
                                            </p:txEl>
                                          </p:spTgt>
                                        </p:tgtEl>
                                        <p:attrNameLst>
                                          <p:attrName>style.visibility</p:attrName>
                                        </p:attrNameLst>
                                      </p:cBhvr>
                                      <p:to>
                                        <p:strVal val="visible"/>
                                      </p:to>
                                    </p:set>
                                    <p:animEffect transition="in" filter="fade">
                                      <p:cBhvr>
                                        <p:cTn id="31" dur="1000"/>
                                        <p:tgtEl>
                                          <p:spTgt spid="10">
                                            <p:txEl>
                                              <p:pRg st="3" end="3"/>
                                            </p:txEl>
                                          </p:spTgt>
                                        </p:tgtEl>
                                      </p:cBhvr>
                                    </p:animEffect>
                                    <p:anim calcmode="lin" valueType="num">
                                      <p:cBhvr>
                                        <p:cTn id="32"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553253" y="362739"/>
            <a:ext cx="10452849" cy="910492"/>
          </a:xfrm>
        </p:spPr>
        <p:txBody>
          <a:bodyPr anchor="ctr">
            <a:normAutofit/>
          </a:bodyPr>
          <a:lstStyle/>
          <a:p>
            <a:r>
              <a:rPr lang="en-US" sz="2400" dirty="0">
                <a:solidFill>
                  <a:srgbClr val="FFFEFF"/>
                </a:solidFill>
                <a:latin typeface="Verdana" panose="020B0604030504040204" pitchFamily="34" charset="0"/>
                <a:ea typeface="Verdana" panose="020B0604030504040204" pitchFamily="34" charset="0"/>
              </a:rPr>
              <a:t>Deployment Demo: </a:t>
            </a:r>
            <a:r>
              <a:rPr lang="en-AU" sz="2400" dirty="0">
                <a:solidFill>
                  <a:schemeClr val="bg2"/>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https://lit-harbor-25638.herokuapp.com/</a:t>
            </a:r>
            <a:endParaRPr lang="en-US" sz="2400" dirty="0">
              <a:solidFill>
                <a:schemeClr val="bg2"/>
              </a:solidFill>
              <a:latin typeface="Verdana" panose="020B0604030504040204" pitchFamily="34" charset="0"/>
              <a:ea typeface="Verdana" panose="020B0604030504040204" pitchFamily="34" charset="0"/>
            </a:endParaRPr>
          </a:p>
        </p:txBody>
      </p:sp>
      <p:pic>
        <p:nvPicPr>
          <p:cNvPr id="4" name="2022-08-11 20-44-02">
            <a:hlinkClick r:id="" action="ppaction://media"/>
            <a:extLst>
              <a:ext uri="{FF2B5EF4-FFF2-40B4-BE49-F238E27FC236}">
                <a16:creationId xmlns:a16="http://schemas.microsoft.com/office/drawing/2014/main" id="{922D8877-55D9-CEFD-4C58-F625D6D418F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69824" y="1167450"/>
            <a:ext cx="9052352" cy="5091948"/>
          </a:xfrm>
          <a:prstGeom prst="rect">
            <a:avLst/>
          </a:prstGeom>
        </p:spPr>
      </p:pic>
    </p:spTree>
    <p:extLst>
      <p:ext uri="{BB962C8B-B14F-4D97-AF65-F5344CB8AC3E}">
        <p14:creationId xmlns:p14="http://schemas.microsoft.com/office/powerpoint/2010/main" val="65811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a:xfrm>
            <a:off x="652981" y="1254378"/>
            <a:ext cx="5197850" cy="3777648"/>
          </a:xfrm>
        </p:spPr>
        <p:txBody>
          <a:bodyPr>
            <a:noAutofit/>
          </a:bodyPr>
          <a:lstStyle/>
          <a:p>
            <a:pPr marL="342900" marR="0" lvl="0" indent="-342900" algn="just" defTabSz="914400" rtl="0" eaLnBrk="1" fontAlgn="auto" latinLnBrk="0" hangingPunct="1">
              <a:lnSpc>
                <a:spcPct val="100000"/>
              </a:lnSpc>
              <a:spcBef>
                <a:spcPts val="1200"/>
              </a:spcBef>
              <a:spcAft>
                <a:spcPts val="200"/>
              </a:spcAft>
              <a:buClr>
                <a:srgbClr val="C4AE75"/>
              </a:buClr>
              <a:buSzPct val="100000"/>
              <a:buFont typeface="Arial" panose="020B0604020202020204" pitchFamily="34" charset="0"/>
              <a:buChar char="•"/>
              <a:tabLst/>
              <a:defRPr/>
            </a:pPr>
            <a:r>
              <a:rPr lang="en-US" sz="1600" dirty="0">
                <a:solidFill>
                  <a:srgbClr val="FFFFFF"/>
                </a:solidFill>
                <a:latin typeface="Verdana" panose="020B0604030504040204" pitchFamily="34" charset="0"/>
                <a:ea typeface="Verdana" panose="020B0604030504040204" pitchFamily="34" charset="0"/>
              </a:rPr>
              <a:t>The cnnMk06 legitimate model is able to predict with 95% confidence the class of the histopathological image</a:t>
            </a:r>
          </a:p>
          <a:p>
            <a:pPr marL="342900" marR="0" lvl="0" indent="-342900" algn="just" defTabSz="914400" rtl="0" eaLnBrk="1" fontAlgn="auto" latinLnBrk="0" hangingPunct="1">
              <a:lnSpc>
                <a:spcPct val="100000"/>
              </a:lnSpc>
              <a:spcBef>
                <a:spcPts val="1200"/>
              </a:spcBef>
              <a:spcAft>
                <a:spcPts val="200"/>
              </a:spcAft>
              <a:buClr>
                <a:srgbClr val="C4AE75"/>
              </a:buClr>
              <a:buSzPct val="100000"/>
              <a:buFont typeface="Arial" panose="020B0604020202020204" pitchFamily="34" charset="0"/>
              <a:buChar char="•"/>
              <a:tabLst/>
              <a:defRPr/>
            </a:pPr>
            <a:r>
              <a:rPr lang="en-US" sz="1600" dirty="0">
                <a:solidFill>
                  <a:srgbClr val="FFFFFF"/>
                </a:solidFill>
                <a:latin typeface="Verdana" panose="020B0604030504040204" pitchFamily="34" charset="0"/>
                <a:ea typeface="Verdana" panose="020B0604030504040204" pitchFamily="34" charset="0"/>
              </a:rPr>
              <a:t>Consider separate models for each cancer (colon/ lung)</a:t>
            </a:r>
          </a:p>
          <a:p>
            <a:pPr marL="342900" marR="0" lvl="0" indent="-342900" algn="just" defTabSz="914400" rtl="0" eaLnBrk="1" fontAlgn="auto" latinLnBrk="0" hangingPunct="1">
              <a:lnSpc>
                <a:spcPct val="100000"/>
              </a:lnSpc>
              <a:spcBef>
                <a:spcPts val="1200"/>
              </a:spcBef>
              <a:spcAft>
                <a:spcPts val="200"/>
              </a:spcAft>
              <a:buClr>
                <a:srgbClr val="C4AE75"/>
              </a:buClr>
              <a:buSzPct val="100000"/>
              <a:buFont typeface="Arial" panose="020B0604020202020204" pitchFamily="34" charset="0"/>
              <a:buChar char="•"/>
              <a:tabLst/>
              <a:defRPr/>
            </a:pPr>
            <a:r>
              <a:rPr lang="en-US" sz="1600" dirty="0">
                <a:solidFill>
                  <a:srgbClr val="FFFFFF"/>
                </a:solidFill>
                <a:latin typeface="Verdana" panose="020B0604030504040204" pitchFamily="34" charset="0"/>
                <a:ea typeface="Verdana" panose="020B0604030504040204" pitchFamily="34" charset="0"/>
              </a:rPr>
              <a:t>With better processing equipment, extend the number of epochs run</a:t>
            </a:r>
          </a:p>
          <a:p>
            <a:pPr marL="342900" marR="0" lvl="0" indent="-342900" algn="just" defTabSz="914400" rtl="0" eaLnBrk="1" fontAlgn="auto" latinLnBrk="0" hangingPunct="1">
              <a:lnSpc>
                <a:spcPct val="100000"/>
              </a:lnSpc>
              <a:spcBef>
                <a:spcPts val="1200"/>
              </a:spcBef>
              <a:spcAft>
                <a:spcPts val="200"/>
              </a:spcAft>
              <a:buClr>
                <a:srgbClr val="C4AE75"/>
              </a:buClr>
              <a:buSzPct val="100000"/>
              <a:buFont typeface="Arial" panose="020B0604020202020204" pitchFamily="34" charset="0"/>
              <a:buChar char="•"/>
              <a:tabLst/>
              <a:defRPr/>
            </a:pPr>
            <a:r>
              <a:rPr lang="en-US" sz="1600" dirty="0">
                <a:solidFill>
                  <a:srgbClr val="FFFFFF"/>
                </a:solidFill>
                <a:latin typeface="Verdana" panose="020B0604030504040204" pitchFamily="34" charset="0"/>
                <a:ea typeface="Verdana" panose="020B0604030504040204" pitchFamily="34" charset="0"/>
              </a:rPr>
              <a:t>Further finetuning of custom model</a:t>
            </a:r>
          </a:p>
          <a:p>
            <a:pPr lvl="0" algn="just">
              <a:buClr>
                <a:srgbClr val="C4AE75"/>
              </a:buClr>
              <a:defRPr/>
            </a:pPr>
            <a:r>
              <a:rPr lang="en-AU" sz="1600" dirty="0">
                <a:latin typeface="Verdana" panose="020B0604030504040204" pitchFamily="34" charset="0"/>
                <a:ea typeface="Verdana" panose="020B0604030504040204" pitchFamily="34" charset="0"/>
              </a:rPr>
              <a:t>store large numbers of digitized images enabling fast remote analysis and secure pathology information (96x96) instead of (768x768)</a:t>
            </a:r>
            <a:endParaRPr lang="en-US" sz="1600" dirty="0">
              <a:solidFill>
                <a:srgbClr val="FFFFFF"/>
              </a:solidFill>
              <a:latin typeface="Verdana" panose="020B0604030504040204" pitchFamily="34" charset="0"/>
              <a:ea typeface="Verdana" panose="020B0604030504040204" pitchFamily="34" charset="0"/>
            </a:endParaRPr>
          </a:p>
          <a:p>
            <a:pPr lvl="0" algn="just">
              <a:buClr>
                <a:srgbClr val="C4AE75"/>
              </a:buClr>
              <a:defRPr/>
            </a:pPr>
            <a:r>
              <a:rPr lang="en-AU" sz="1600" dirty="0">
                <a:latin typeface="Verdana" panose="020B0604030504040204" pitchFamily="34" charset="0"/>
                <a:ea typeface="Verdana" panose="020B0604030504040204" pitchFamily="34" charset="0"/>
              </a:rPr>
              <a:t>preserve performance while decreasing the workload for pathologists so that they can focus on future research and development to enhance and evolve the medical industry</a:t>
            </a:r>
            <a:endParaRPr lang="en-US" sz="1600" dirty="0">
              <a:solidFill>
                <a:srgbClr val="FFFFFF"/>
              </a:solidFill>
              <a:latin typeface="Verdana" panose="020B0604030504040204" pitchFamily="34" charset="0"/>
              <a:ea typeface="Verdana" panose="020B0604030504040204" pitchFamily="34" charset="0"/>
            </a:endParaRPr>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652981" y="557264"/>
            <a:ext cx="10452849" cy="910492"/>
          </a:xfrm>
        </p:spPr>
        <p:txBody>
          <a:bodyPr anchor="ctr">
            <a:normAutofit/>
          </a:bodyPr>
          <a:lstStyle/>
          <a:p>
            <a:r>
              <a:rPr lang="en-US" sz="3200" dirty="0">
                <a:solidFill>
                  <a:srgbClr val="FFFEFF"/>
                </a:solidFill>
                <a:latin typeface="Verdana" panose="020B0604030504040204" pitchFamily="34" charset="0"/>
                <a:ea typeface="Verdana" panose="020B0604030504040204" pitchFamily="34" charset="0"/>
              </a:rPr>
              <a:t>Future Development</a:t>
            </a:r>
          </a:p>
        </p:txBody>
      </p:sp>
      <p:pic>
        <p:nvPicPr>
          <p:cNvPr id="16" name="Picture 15">
            <a:extLst>
              <a:ext uri="{FF2B5EF4-FFF2-40B4-BE49-F238E27FC236}">
                <a16:creationId xmlns:a16="http://schemas.microsoft.com/office/drawing/2014/main" id="{F35D1407-28D6-6A4C-FD37-580B37F22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81381"/>
            <a:ext cx="5092063" cy="5295238"/>
          </a:xfrm>
          <a:prstGeom prst="rect">
            <a:avLst/>
          </a:prstGeom>
        </p:spPr>
      </p:pic>
    </p:spTree>
    <p:extLst>
      <p:ext uri="{BB962C8B-B14F-4D97-AF65-F5344CB8AC3E}">
        <p14:creationId xmlns:p14="http://schemas.microsoft.com/office/powerpoint/2010/main" val="371128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20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0"/>
                            </p:stCondLst>
                            <p:childTnLst>
                              <p:par>
                                <p:cTn id="17" presetID="42" presetClass="entr" presetSubtype="0" fill="hold" grpId="0" nodeType="afterEffect">
                                  <p:stCondLst>
                                    <p:cond delay="20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9000"/>
                            </p:stCondLst>
                            <p:childTnLst>
                              <p:par>
                                <p:cTn id="23" presetID="42" presetClass="entr" presetSubtype="0" fill="hold" grpId="0" nodeType="afterEffect">
                                  <p:stCondLst>
                                    <p:cond delay="200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2000"/>
                            </p:stCondLst>
                            <p:childTnLst>
                              <p:par>
                                <p:cTn id="29" presetID="42" presetClass="entr" presetSubtype="0" fill="hold" grpId="0" nodeType="afterEffect">
                                  <p:stCondLst>
                                    <p:cond delay="200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0"/>
                            </p:stCondLst>
                            <p:childTnLst>
                              <p:par>
                                <p:cTn id="35" presetID="42" presetClass="entr" presetSubtype="0" fill="hold" grpId="0" nodeType="afterEffect">
                                  <p:stCondLst>
                                    <p:cond delay="200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9E47F-41E0-4FE3-891C-B53FBC82D7F3}"/>
              </a:ext>
            </a:extLst>
          </p:cNvPr>
          <p:cNvSpPr>
            <a:spLocks noGrp="1"/>
          </p:cNvSpPr>
          <p:nvPr>
            <p:ph type="title"/>
          </p:nvPr>
        </p:nvSpPr>
        <p:spPr>
          <a:xfrm>
            <a:off x="932330" y="893729"/>
            <a:ext cx="4534616" cy="910492"/>
          </a:xfrm>
        </p:spPr>
        <p:txBody>
          <a:bodyPr>
            <a:normAutofit/>
          </a:bodyPr>
          <a:lstStyle/>
          <a:p>
            <a:r>
              <a:rPr lang="en-US" sz="4400" dirty="0">
                <a:latin typeface="Verdana" panose="020B0604030504040204" pitchFamily="34" charset="0"/>
                <a:ea typeface="Verdana" panose="020B0604030504040204" pitchFamily="34" charset="0"/>
              </a:rPr>
              <a:t>Contact</a:t>
            </a:r>
          </a:p>
        </p:txBody>
      </p:sp>
      <p:graphicFrame>
        <p:nvGraphicFramePr>
          <p:cNvPr id="8" name="Content Placeholder 2" descr="SmartArt Placeholder - Contact List">
            <a:extLst>
              <a:ext uri="{FF2B5EF4-FFF2-40B4-BE49-F238E27FC236}">
                <a16:creationId xmlns:a16="http://schemas.microsoft.com/office/drawing/2014/main" id="{95EB8840-1974-5C4F-A503-A801266AD924}"/>
              </a:ext>
            </a:extLst>
          </p:cNvPr>
          <p:cNvGraphicFramePr>
            <a:graphicFrameLocks noGrp="1"/>
          </p:cNvGraphicFramePr>
          <p:nvPr>
            <p:ph idx="1"/>
            <p:extLst>
              <p:ext uri="{D42A27DB-BD31-4B8C-83A1-F6EECF244321}">
                <p14:modId xmlns:p14="http://schemas.microsoft.com/office/powerpoint/2010/main" val="958442388"/>
              </p:ext>
            </p:extLst>
          </p:nvPr>
        </p:nvGraphicFramePr>
        <p:xfrm>
          <a:off x="601521" y="2030446"/>
          <a:ext cx="4950867" cy="3933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Placeholder 5">
            <a:extLst>
              <a:ext uri="{FF2B5EF4-FFF2-40B4-BE49-F238E27FC236}">
                <a16:creationId xmlns:a16="http://schemas.microsoft.com/office/drawing/2014/main" id="{9E832C63-C920-4E2C-A9FA-4DB96DB67D18}"/>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l="10416" r="10416"/>
          <a:stretch>
            <a:fillRect/>
          </a:stretch>
        </p:blipFill>
        <p:spPr/>
      </p:pic>
    </p:spTree>
    <p:extLst>
      <p:ext uri="{BB962C8B-B14F-4D97-AF65-F5344CB8AC3E}">
        <p14:creationId xmlns:p14="http://schemas.microsoft.com/office/powerpoint/2010/main" val="364231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diagram&#10;&#10;Description automatically generated">
            <a:extLst>
              <a:ext uri="{FF2B5EF4-FFF2-40B4-BE49-F238E27FC236}">
                <a16:creationId xmlns:a16="http://schemas.microsoft.com/office/drawing/2014/main" id="{D9C749C8-385C-444A-8EBB-A4356C6F86B3}"/>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51954" r="1547" b="1"/>
          <a:stretch/>
        </p:blipFill>
        <p:spPr>
          <a:xfrm flipH="1">
            <a:off x="444819" y="597553"/>
            <a:ext cx="6063915" cy="6063915"/>
          </a:xfrm>
          <a:noFill/>
        </p:spPr>
      </p:pic>
      <p:sp>
        <p:nvSpPr>
          <p:cNvPr id="5" name="Title 4">
            <a:extLst>
              <a:ext uri="{FF2B5EF4-FFF2-40B4-BE49-F238E27FC236}">
                <a16:creationId xmlns:a16="http://schemas.microsoft.com/office/drawing/2014/main" id="{9B51C228-B9D7-6F4B-9504-969693D47FD5}"/>
              </a:ext>
            </a:extLst>
          </p:cNvPr>
          <p:cNvSpPr>
            <a:spLocks noGrp="1"/>
          </p:cNvSpPr>
          <p:nvPr>
            <p:ph type="title"/>
          </p:nvPr>
        </p:nvSpPr>
        <p:spPr>
          <a:xfrm>
            <a:off x="6508734" y="1969168"/>
            <a:ext cx="4845068" cy="1858617"/>
          </a:xfrm>
        </p:spPr>
        <p:txBody>
          <a:bodyPr anchor="b">
            <a:normAutofit/>
          </a:bodyPr>
          <a:lstStyle/>
          <a:p>
            <a:r>
              <a:rPr lang="en-US" sz="6000" dirty="0">
                <a:latin typeface="Verdana" panose="020B0604030504040204" pitchFamily="34" charset="0"/>
                <a:ea typeface="Verdana" panose="020B0604030504040204" pitchFamily="34" charset="0"/>
              </a:rPr>
              <a:t>Thank You</a:t>
            </a:r>
          </a:p>
        </p:txBody>
      </p:sp>
      <p:sp>
        <p:nvSpPr>
          <p:cNvPr id="6" name="Content Placeholder 5">
            <a:extLst>
              <a:ext uri="{FF2B5EF4-FFF2-40B4-BE49-F238E27FC236}">
                <a16:creationId xmlns:a16="http://schemas.microsoft.com/office/drawing/2014/main" id="{2DB43733-30CE-AC40-BAAC-BE6530B8EE04}"/>
              </a:ext>
            </a:extLst>
          </p:cNvPr>
          <p:cNvSpPr>
            <a:spLocks noGrp="1"/>
          </p:cNvSpPr>
          <p:nvPr>
            <p:ph idx="1"/>
          </p:nvPr>
        </p:nvSpPr>
        <p:spPr>
          <a:xfrm>
            <a:off x="8206950" y="3827785"/>
            <a:ext cx="3765091" cy="697082"/>
          </a:xfrm>
        </p:spPr>
        <p:txBody>
          <a:bodyPr>
            <a:normAutofit/>
          </a:bodyPr>
          <a:lstStyle/>
          <a:p>
            <a:pPr marL="0" indent="0">
              <a:buNone/>
            </a:pPr>
            <a:r>
              <a:rPr lang="en-US" sz="3600" dirty="0">
                <a:latin typeface="Verdana" panose="020B0604030504040204" pitchFamily="34" charset="0"/>
                <a:ea typeface="Verdana" panose="020B0604030504040204" pitchFamily="34" charset="0"/>
              </a:rPr>
              <a:t>Any Questions ?</a:t>
            </a:r>
          </a:p>
        </p:txBody>
      </p:sp>
    </p:spTree>
    <p:extLst>
      <p:ext uri="{BB962C8B-B14F-4D97-AF65-F5344CB8AC3E}">
        <p14:creationId xmlns:p14="http://schemas.microsoft.com/office/powerpoint/2010/main" val="1283988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B5DE7-C0EC-D942-81AE-50AB9E5F55A3}"/>
              </a:ext>
            </a:extLst>
          </p:cNvPr>
          <p:cNvSpPr>
            <a:spLocks noGrp="1"/>
          </p:cNvSpPr>
          <p:nvPr>
            <p:ph idx="1"/>
          </p:nvPr>
        </p:nvSpPr>
        <p:spPr>
          <a:xfrm>
            <a:off x="706958" y="3715443"/>
            <a:ext cx="10765463" cy="2457856"/>
          </a:xfrm>
        </p:spPr>
        <p:txBody>
          <a:bodyPr>
            <a:normAutofit/>
          </a:bodyPr>
          <a:lstStyle/>
          <a:p>
            <a:pPr>
              <a:lnSpc>
                <a:spcPct val="90000"/>
              </a:lnSpc>
            </a:pPr>
            <a:r>
              <a:rPr lang="en-AU" sz="2400" dirty="0"/>
              <a:t>Investigation of cells and tissues at a microscopic level</a:t>
            </a:r>
            <a:endParaRPr lang="en-US" sz="2400" dirty="0"/>
          </a:p>
          <a:p>
            <a:pPr>
              <a:lnSpc>
                <a:spcPct val="90000"/>
              </a:lnSpc>
            </a:pPr>
            <a:r>
              <a:rPr lang="en-AU" sz="2400" dirty="0"/>
              <a:t>Digital histopathology has evolved significantly in modern medicine</a:t>
            </a:r>
          </a:p>
          <a:p>
            <a:pPr>
              <a:lnSpc>
                <a:spcPct val="90000"/>
              </a:lnSpc>
            </a:pPr>
            <a:r>
              <a:rPr lang="en-AU" sz="2400" dirty="0"/>
              <a:t>Visualize the status of biological structure which can be used to diagnose diseases like cancer</a:t>
            </a:r>
            <a:endParaRPr lang="en-US" sz="2400" dirty="0"/>
          </a:p>
          <a:p>
            <a:pPr>
              <a:lnSpc>
                <a:spcPct val="90000"/>
              </a:lnSpc>
            </a:pPr>
            <a:r>
              <a:rPr lang="en-AU" sz="2400" dirty="0"/>
              <a:t>Specialized cameras with a microscope</a:t>
            </a:r>
            <a:endParaRPr lang="en-US" sz="2400" dirty="0"/>
          </a:p>
        </p:txBody>
      </p:sp>
      <p:sp>
        <p:nvSpPr>
          <p:cNvPr id="3" name="Title 2">
            <a:extLst>
              <a:ext uri="{FF2B5EF4-FFF2-40B4-BE49-F238E27FC236}">
                <a16:creationId xmlns:a16="http://schemas.microsoft.com/office/drawing/2014/main" id="{F6A39CFE-F193-9048-BE90-69178B4C33C9}"/>
              </a:ext>
            </a:extLst>
          </p:cNvPr>
          <p:cNvSpPr>
            <a:spLocks noGrp="1"/>
          </p:cNvSpPr>
          <p:nvPr>
            <p:ph type="title"/>
          </p:nvPr>
        </p:nvSpPr>
        <p:spPr>
          <a:xfrm>
            <a:off x="869575" y="2941638"/>
            <a:ext cx="10452849" cy="910492"/>
          </a:xfrm>
        </p:spPr>
        <p:txBody>
          <a:bodyPr anchor="ctr">
            <a:normAutofit/>
          </a:bodyPr>
          <a:lstStyle/>
          <a:p>
            <a:r>
              <a:rPr lang="en-US" sz="4400" dirty="0"/>
              <a:t>Business Understanding</a:t>
            </a:r>
          </a:p>
        </p:txBody>
      </p:sp>
      <p:pic>
        <p:nvPicPr>
          <p:cNvPr id="8" name="Picture Placeholder 7" descr="A computer on a table&#10;&#10;Description automatically generated with low confidence">
            <a:extLst>
              <a:ext uri="{FF2B5EF4-FFF2-40B4-BE49-F238E27FC236}">
                <a16:creationId xmlns:a16="http://schemas.microsoft.com/office/drawing/2014/main" id="{AEFCD4C8-E6E4-9804-28E0-2649B6987C0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0779" b="30779"/>
          <a:stretch>
            <a:fillRect/>
          </a:stretch>
        </p:blipFill>
        <p:spPr/>
      </p:pic>
    </p:spTree>
    <p:extLst>
      <p:ext uri="{BB962C8B-B14F-4D97-AF65-F5344CB8AC3E}">
        <p14:creationId xmlns:p14="http://schemas.microsoft.com/office/powerpoint/2010/main" val="396603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200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anim calcmode="lin" valueType="num">
                                      <p:cBhvr>
                                        <p:cTn id="1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0"/>
                            </p:stCondLst>
                            <p:childTnLst>
                              <p:par>
                                <p:cTn id="17" presetID="42" presetClass="entr" presetSubtype="0" fill="hold" grpId="0" nodeType="afterEffect">
                                  <p:stCondLst>
                                    <p:cond delay="200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9000"/>
                            </p:stCondLst>
                            <p:childTnLst>
                              <p:par>
                                <p:cTn id="23" presetID="42" presetClass="entr" presetSubtype="0" fill="hold" grpId="0" nodeType="afterEffect">
                                  <p:stCondLst>
                                    <p:cond delay="200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1000"/>
                                        <p:tgtEl>
                                          <p:spTgt spid="5">
                                            <p:txEl>
                                              <p:pRg st="3" end="3"/>
                                            </p:txEl>
                                          </p:spTgt>
                                        </p:tgtEl>
                                      </p:cBhvr>
                                    </p:animEffect>
                                    <p:anim calcmode="lin" valueType="num">
                                      <p:cBhvr>
                                        <p:cTn id="2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a:xfrm>
            <a:off x="6242031" y="4856853"/>
            <a:ext cx="4937243" cy="1715678"/>
          </a:xfrm>
        </p:spPr>
        <p:txBody>
          <a:bodyPr>
            <a:normAutofit/>
          </a:bodyPr>
          <a:lstStyle/>
          <a:p>
            <a:r>
              <a:rPr lang="en-US" sz="1800" dirty="0">
                <a:latin typeface="Verdana" panose="020B0604030504040204" pitchFamily="34" charset="0"/>
                <a:ea typeface="Verdana" panose="020B0604030504040204" pitchFamily="34" charset="0"/>
              </a:rPr>
              <a:t>Staining the tissue with dyes </a:t>
            </a:r>
            <a:r>
              <a:rPr lang="en-AU" sz="1800" dirty="0">
                <a:effectLst/>
                <a:latin typeface="Verdana" panose="020B0604030504040204" pitchFamily="34" charset="0"/>
                <a:ea typeface="Verdana" panose="020B0604030504040204" pitchFamily="34" charset="0"/>
              </a:rPr>
              <a:t>increases the contrast to the tissue sample and highlights specific features</a:t>
            </a:r>
            <a:endParaRPr lang="en-US" sz="1800" dirty="0">
              <a:effectLst/>
              <a:latin typeface="Verdana" panose="020B0604030504040204" pitchFamily="34" charset="0"/>
              <a:ea typeface="Verdana" panose="020B0604030504040204" pitchFamily="34" charset="0"/>
            </a:endParaRPr>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806825" y="469815"/>
            <a:ext cx="10452849" cy="691000"/>
          </a:xfrm>
        </p:spPr>
        <p:txBody>
          <a:bodyPr anchor="ctr">
            <a:normAutofit/>
          </a:bodyPr>
          <a:lstStyle/>
          <a:p>
            <a:r>
              <a:rPr lang="en-US" sz="3200" dirty="0">
                <a:solidFill>
                  <a:srgbClr val="FFFEFF"/>
                </a:solidFill>
                <a:latin typeface="Verdana" panose="020B0604030504040204" pitchFamily="34" charset="0"/>
                <a:ea typeface="Verdana" panose="020B0604030504040204" pitchFamily="34" charset="0"/>
              </a:rPr>
              <a:t>Histopathological Image Preparation</a:t>
            </a:r>
          </a:p>
        </p:txBody>
      </p:sp>
      <p:sp>
        <p:nvSpPr>
          <p:cNvPr id="8" name="Content Placeholder 2">
            <a:extLst>
              <a:ext uri="{FF2B5EF4-FFF2-40B4-BE49-F238E27FC236}">
                <a16:creationId xmlns:a16="http://schemas.microsoft.com/office/drawing/2014/main" id="{603C47E5-5A75-5E9A-7C22-08996CF6A87D}"/>
              </a:ext>
            </a:extLst>
          </p:cNvPr>
          <p:cNvSpPr txBox="1">
            <a:spLocks/>
          </p:cNvSpPr>
          <p:nvPr/>
        </p:nvSpPr>
        <p:spPr>
          <a:xfrm>
            <a:off x="709267" y="1286595"/>
            <a:ext cx="5187617" cy="1425775"/>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latin typeface="Verdana" panose="020B0604030504040204" pitchFamily="34" charset="0"/>
                <a:ea typeface="Verdana" panose="020B0604030504040204" pitchFamily="34" charset="0"/>
              </a:rPr>
              <a:t>Diagnosticians compare new processed images with those of healthy tissue samples in order to identify any differences or abnormalities </a:t>
            </a:r>
            <a:endParaRPr lang="en-US" sz="1800" b="1" dirty="0">
              <a:latin typeface="Verdana" panose="020B0604030504040204" pitchFamily="34" charset="0"/>
              <a:ea typeface="Verdana" panose="020B0604030504040204" pitchFamily="34" charset="0"/>
            </a:endParaRPr>
          </a:p>
        </p:txBody>
      </p:sp>
      <p:pic>
        <p:nvPicPr>
          <p:cNvPr id="6" name="Picture 5" descr="A picture containing indoor&#10;&#10;Description automatically generated">
            <a:extLst>
              <a:ext uri="{FF2B5EF4-FFF2-40B4-BE49-F238E27FC236}">
                <a16:creationId xmlns:a16="http://schemas.microsoft.com/office/drawing/2014/main" id="{01644ECE-F4B1-E2BF-FD88-5CEC20F74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69" y="1143308"/>
            <a:ext cx="5434988" cy="3328930"/>
          </a:xfrm>
          <a:prstGeom prst="rect">
            <a:avLst/>
          </a:prstGeom>
        </p:spPr>
      </p:pic>
      <p:pic>
        <p:nvPicPr>
          <p:cNvPr id="10" name="Picture 9" descr="Timeline&#10;&#10;Description automatically generated with medium confidence">
            <a:extLst>
              <a:ext uri="{FF2B5EF4-FFF2-40B4-BE49-F238E27FC236}">
                <a16:creationId xmlns:a16="http://schemas.microsoft.com/office/drawing/2014/main" id="{1E2772CA-7E2E-F3F2-704D-7D061FD10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20" y="2838151"/>
            <a:ext cx="5433313" cy="3329139"/>
          </a:xfrm>
          <a:prstGeom prst="rect">
            <a:avLst/>
          </a:prstGeom>
        </p:spPr>
      </p:pic>
    </p:spTree>
    <p:extLst>
      <p:ext uri="{BB962C8B-B14F-4D97-AF65-F5344CB8AC3E}">
        <p14:creationId xmlns:p14="http://schemas.microsoft.com/office/powerpoint/2010/main" val="335544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nodeType="afterEffect">
                                  <p:stCondLst>
                                    <p:cond delay="20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39CFE-F193-9048-BE90-69178B4C33C9}"/>
              </a:ext>
            </a:extLst>
          </p:cNvPr>
          <p:cNvSpPr>
            <a:spLocks noGrp="1"/>
          </p:cNvSpPr>
          <p:nvPr>
            <p:ph type="title"/>
          </p:nvPr>
        </p:nvSpPr>
        <p:spPr>
          <a:xfrm>
            <a:off x="5373673" y="763572"/>
            <a:ext cx="5203200" cy="857839"/>
          </a:xfrm>
        </p:spPr>
        <p:txBody>
          <a:bodyPr>
            <a:normAutofit fontScale="90000"/>
          </a:bodyPr>
          <a:lstStyle/>
          <a:p>
            <a:r>
              <a:rPr lang="en-US" sz="2800" dirty="0">
                <a:latin typeface="Verdana" panose="020B0604030504040204" pitchFamily="34" charset="0"/>
                <a:ea typeface="Verdana" panose="020B0604030504040204" pitchFamily="34" charset="0"/>
              </a:rPr>
              <a:t>Machine Learning in Histopathology</a:t>
            </a:r>
          </a:p>
        </p:txBody>
      </p:sp>
      <p:sp>
        <p:nvSpPr>
          <p:cNvPr id="5" name="Text Placeholder 4">
            <a:extLst>
              <a:ext uri="{FF2B5EF4-FFF2-40B4-BE49-F238E27FC236}">
                <a16:creationId xmlns:a16="http://schemas.microsoft.com/office/drawing/2014/main" id="{32CB5DE7-C0EC-D942-81AE-50AB9E5F55A3}"/>
              </a:ext>
            </a:extLst>
          </p:cNvPr>
          <p:cNvSpPr>
            <a:spLocks noGrp="1"/>
          </p:cNvSpPr>
          <p:nvPr>
            <p:ph type="body" sz="quarter" idx="14"/>
          </p:nvPr>
        </p:nvSpPr>
        <p:spPr>
          <a:xfrm>
            <a:off x="4483122" y="1828800"/>
            <a:ext cx="6984302" cy="4265628"/>
          </a:xfrm>
        </p:spPr>
        <p:txBody>
          <a:bodyPr>
            <a:normAutofit/>
          </a:bodyPr>
          <a:lstStyle/>
          <a:p>
            <a:pPr algn="just"/>
            <a:r>
              <a:rPr lang="en-AU" dirty="0">
                <a:latin typeface="Verdana" panose="020B0604030504040204" pitchFamily="34" charset="0"/>
                <a:ea typeface="Verdana" panose="020B0604030504040204" pitchFamily="34" charset="0"/>
              </a:rPr>
              <a:t>ML models preserve performance while decreasing the workload for pathologists </a:t>
            </a:r>
            <a:endParaRPr lang="en-US" dirty="0">
              <a:latin typeface="Verdana" panose="020B0604030504040204" pitchFamily="34" charset="0"/>
              <a:ea typeface="Verdana" panose="020B0604030504040204" pitchFamily="34" charset="0"/>
            </a:endParaRPr>
          </a:p>
          <a:p>
            <a:pPr algn="just"/>
            <a:r>
              <a:rPr lang="en-AU" dirty="0">
                <a:latin typeface="Verdana" panose="020B0604030504040204" pitchFamily="34" charset="0"/>
                <a:ea typeface="Verdana" panose="020B0604030504040204" pitchFamily="34" charset="0"/>
              </a:rPr>
              <a:t>Essential for CAD models to precisely and confidently label classes and minimize reading interpretation run times </a:t>
            </a:r>
            <a:endParaRPr lang="en-US" dirty="0">
              <a:latin typeface="Verdana" panose="020B0604030504040204" pitchFamily="34" charset="0"/>
              <a:ea typeface="Verdana" panose="020B0604030504040204" pitchFamily="34" charset="0"/>
            </a:endParaRPr>
          </a:p>
          <a:p>
            <a:pPr algn="just"/>
            <a:r>
              <a:rPr lang="en-AU" dirty="0">
                <a:latin typeface="Verdana" panose="020B0604030504040204" pitchFamily="34" charset="0"/>
                <a:ea typeface="Verdana" panose="020B0604030504040204" pitchFamily="34" charset="0"/>
              </a:rPr>
              <a:t>The processes for a CAD model in large patient populations would include receiving a batch of raw images, pre-processing them, and then produce an array of diagnosis labels.</a:t>
            </a:r>
          </a:p>
          <a:p>
            <a:pPr algn="just"/>
            <a:r>
              <a:rPr lang="en-AU" dirty="0">
                <a:latin typeface="Verdana" panose="020B0604030504040204" pitchFamily="34" charset="0"/>
                <a:ea typeface="Verdana" panose="020B0604030504040204" pitchFamily="34" charset="0"/>
              </a:rPr>
              <a:t>Increased storage/ cloud capabilities has made it easier to store large numbers of digitized images enabling fast remote analysis and secure pathology information.</a:t>
            </a:r>
          </a:p>
          <a:p>
            <a:pPr algn="just"/>
            <a:r>
              <a:rPr lang="en-AU" dirty="0">
                <a:latin typeface="Verdana" panose="020B0604030504040204" pitchFamily="34" charset="0"/>
                <a:ea typeface="Verdana" panose="020B0604030504040204" pitchFamily="34" charset="0"/>
              </a:rPr>
              <a:t>ML models will offload some of the pressure for Doctors and diagnosticians by reducing redundancy and improving accuracy and capacity. </a:t>
            </a:r>
            <a:endParaRPr lang="en-US" dirty="0">
              <a:latin typeface="Verdana" panose="020B0604030504040204" pitchFamily="34" charset="0"/>
              <a:ea typeface="Verdana" panose="020B0604030504040204" pitchFamily="34" charset="0"/>
            </a:endParaRPr>
          </a:p>
          <a:p>
            <a:endParaRPr lang="en-US" sz="2600" dirty="0">
              <a:latin typeface="Verdana" panose="020B0604030504040204" pitchFamily="34" charset="0"/>
              <a:ea typeface="Verdana" panose="020B0604030504040204" pitchFamily="34" charset="0"/>
            </a:endParaRPr>
          </a:p>
        </p:txBody>
      </p:sp>
      <p:pic>
        <p:nvPicPr>
          <p:cNvPr id="7" name="Picture Placeholder 6" descr="Engineering drawing&#10;&#10;Description automatically generated">
            <a:extLst>
              <a:ext uri="{FF2B5EF4-FFF2-40B4-BE49-F238E27FC236}">
                <a16:creationId xmlns:a16="http://schemas.microsoft.com/office/drawing/2014/main" id="{92EA9148-FF46-4A31-83F7-A770B5D7E97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014" r="22014"/>
          <a:stretch>
            <a:fillRect/>
          </a:stretch>
        </p:blipFill>
        <p:spPr/>
      </p:pic>
    </p:spTree>
    <p:extLst>
      <p:ext uri="{BB962C8B-B14F-4D97-AF65-F5344CB8AC3E}">
        <p14:creationId xmlns:p14="http://schemas.microsoft.com/office/powerpoint/2010/main" val="118612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200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anim calcmode="lin" valueType="num">
                                      <p:cBhvr>
                                        <p:cTn id="1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0"/>
                            </p:stCondLst>
                            <p:childTnLst>
                              <p:par>
                                <p:cTn id="17" presetID="42" presetClass="entr" presetSubtype="0" fill="hold" grpId="0" nodeType="afterEffect">
                                  <p:stCondLst>
                                    <p:cond delay="200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9000"/>
                            </p:stCondLst>
                            <p:childTnLst>
                              <p:par>
                                <p:cTn id="23" presetID="42" presetClass="entr" presetSubtype="0" fill="hold" grpId="0" nodeType="afterEffect">
                                  <p:stCondLst>
                                    <p:cond delay="200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1000"/>
                                        <p:tgtEl>
                                          <p:spTgt spid="5">
                                            <p:txEl>
                                              <p:pRg st="3" end="3"/>
                                            </p:txEl>
                                          </p:spTgt>
                                        </p:tgtEl>
                                      </p:cBhvr>
                                    </p:animEffect>
                                    <p:anim calcmode="lin" valueType="num">
                                      <p:cBhvr>
                                        <p:cTn id="2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2000"/>
                            </p:stCondLst>
                            <p:childTnLst>
                              <p:par>
                                <p:cTn id="29" presetID="42" presetClass="entr" presetSubtype="0" fill="hold" grpId="0" nodeType="afterEffect">
                                  <p:stCondLst>
                                    <p:cond delay="200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1000"/>
                                        <p:tgtEl>
                                          <p:spTgt spid="5">
                                            <p:txEl>
                                              <p:pRg st="4" end="4"/>
                                            </p:txEl>
                                          </p:spTgt>
                                        </p:tgtEl>
                                      </p:cBhvr>
                                    </p:animEffect>
                                    <p:anim calcmode="lin" valueType="num">
                                      <p:cBhvr>
                                        <p:cTn id="3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B5DE7-C0EC-D942-81AE-50AB9E5F55A3}"/>
              </a:ext>
            </a:extLst>
          </p:cNvPr>
          <p:cNvSpPr>
            <a:spLocks noGrp="1"/>
          </p:cNvSpPr>
          <p:nvPr>
            <p:ph idx="1"/>
          </p:nvPr>
        </p:nvSpPr>
        <p:spPr>
          <a:xfrm>
            <a:off x="706860" y="1191479"/>
            <a:ext cx="6243666" cy="4940380"/>
          </a:xfrm>
        </p:spPr>
        <p:txBody>
          <a:bodyPr>
            <a:normAutofit lnSpcReduction="10000"/>
          </a:bodyPr>
          <a:lstStyle/>
          <a:p>
            <a:r>
              <a:rPr lang="en-US" sz="1500" dirty="0">
                <a:latin typeface="Verdana" panose="020B0604030504040204" pitchFamily="34" charset="0"/>
                <a:ea typeface="Verdana" panose="020B0604030504040204" pitchFamily="34" charset="0"/>
              </a:rPr>
              <a:t>A. Borkowski, "Lung and Colon Cancer Histopathological Images", Kaggle.com, 2020. [Online]. Available: https://www.kaggle.com/datasets/andrewmvd/lung-and-colon-cancer-histopathological-images. [Accessed: 30- Jul- 2022].</a:t>
            </a:r>
          </a:p>
          <a:p>
            <a:r>
              <a:rPr lang="en-US" sz="1500" dirty="0">
                <a:latin typeface="Verdana" panose="020B0604030504040204" pitchFamily="34" charset="0"/>
                <a:ea typeface="Verdana" panose="020B0604030504040204" pitchFamily="34" charset="0"/>
              </a:rPr>
              <a:t>Borkowski AA, Bui MM, Thomas LB, Wilson CP, DeLand LA, </a:t>
            </a:r>
            <a:r>
              <a:rPr lang="en-US" sz="1500" dirty="0" err="1">
                <a:latin typeface="Verdana" panose="020B0604030504040204" pitchFamily="34" charset="0"/>
                <a:ea typeface="Verdana" panose="020B0604030504040204" pitchFamily="34" charset="0"/>
              </a:rPr>
              <a:t>Mastorides</a:t>
            </a:r>
            <a:r>
              <a:rPr lang="en-US" sz="1500" dirty="0">
                <a:latin typeface="Verdana" panose="020B0604030504040204" pitchFamily="34" charset="0"/>
                <a:ea typeface="Verdana" panose="020B0604030504040204" pitchFamily="34" charset="0"/>
              </a:rPr>
              <a:t> SM. Lung and Colon Cancer Histopathological Image Dataset (LC25000). arXiv:1912.12142v1 [</a:t>
            </a:r>
            <a:r>
              <a:rPr lang="en-US" sz="1500" dirty="0" err="1">
                <a:latin typeface="Verdana" panose="020B0604030504040204" pitchFamily="34" charset="0"/>
                <a:ea typeface="Verdana" panose="020B0604030504040204" pitchFamily="34" charset="0"/>
              </a:rPr>
              <a:t>eess.IV</a:t>
            </a:r>
            <a:r>
              <a:rPr lang="en-US" sz="1500" dirty="0">
                <a:latin typeface="Verdana" panose="020B0604030504040204" pitchFamily="34" charset="0"/>
                <a:ea typeface="Verdana" panose="020B0604030504040204" pitchFamily="34" charset="0"/>
              </a:rPr>
              <a:t>], 2019</a:t>
            </a:r>
          </a:p>
          <a:p>
            <a:r>
              <a:rPr lang="en-US" sz="1500" dirty="0">
                <a:latin typeface="Verdana" panose="020B0604030504040204" pitchFamily="34" charset="0"/>
                <a:ea typeface="Verdana" panose="020B0604030504040204" pitchFamily="34" charset="0"/>
              </a:rPr>
              <a:t>25000 images, 5 Classes</a:t>
            </a:r>
          </a:p>
          <a:p>
            <a:pPr marL="0" indent="0">
              <a:buNone/>
            </a:pPr>
            <a:r>
              <a:rPr lang="en-US" sz="1500" dirty="0">
                <a:latin typeface="Verdana" panose="020B0604030504040204" pitchFamily="34" charset="0"/>
                <a:ea typeface="Verdana" panose="020B0604030504040204" pitchFamily="34" charset="0"/>
              </a:rPr>
              <a:t>Image Labels:</a:t>
            </a:r>
          </a:p>
          <a:p>
            <a:r>
              <a:rPr lang="en-US" sz="1500" dirty="0">
                <a:latin typeface="Verdana" panose="020B0604030504040204" pitchFamily="34" charset="0"/>
                <a:ea typeface="Verdana" panose="020B0604030504040204" pitchFamily="34" charset="0"/>
              </a:rPr>
              <a:t>Lung benign tissue: 3</a:t>
            </a:r>
          </a:p>
          <a:p>
            <a:r>
              <a:rPr lang="en-US" sz="1500" dirty="0">
                <a:latin typeface="Verdana" panose="020B0604030504040204" pitchFamily="34" charset="0"/>
                <a:ea typeface="Verdana" panose="020B0604030504040204" pitchFamily="34" charset="0"/>
              </a:rPr>
              <a:t>Lung adenocarcinoma: 2</a:t>
            </a:r>
          </a:p>
          <a:p>
            <a:r>
              <a:rPr lang="en-US" sz="1500" dirty="0">
                <a:latin typeface="Verdana" panose="020B0604030504040204" pitchFamily="34" charset="0"/>
                <a:ea typeface="Verdana" panose="020B0604030504040204" pitchFamily="34" charset="0"/>
              </a:rPr>
              <a:t>Lung squamous cell carcinoma: 4</a:t>
            </a:r>
          </a:p>
          <a:p>
            <a:r>
              <a:rPr lang="en-US" sz="1500" dirty="0">
                <a:latin typeface="Verdana" panose="020B0604030504040204" pitchFamily="34" charset="0"/>
                <a:ea typeface="Verdana" panose="020B0604030504040204" pitchFamily="34" charset="0"/>
              </a:rPr>
              <a:t>Colon adenocarcinoma: 0</a:t>
            </a:r>
          </a:p>
          <a:p>
            <a:r>
              <a:rPr lang="en-US" sz="1500" dirty="0">
                <a:latin typeface="Verdana" panose="020B0604030504040204" pitchFamily="34" charset="0"/>
                <a:ea typeface="Verdana" panose="020B0604030504040204" pitchFamily="34" charset="0"/>
              </a:rPr>
              <a:t>Colon benign tissue: 1</a:t>
            </a:r>
          </a:p>
          <a:p>
            <a:endParaRPr lang="en-US" dirty="0">
              <a:latin typeface="Verdana" panose="020B0604030504040204" pitchFamily="34" charset="0"/>
              <a:ea typeface="Verdana" panose="020B0604030504040204" pitchFamily="34" charset="0"/>
            </a:endParaRPr>
          </a:p>
        </p:txBody>
      </p:sp>
      <p:sp>
        <p:nvSpPr>
          <p:cNvPr id="3" name="Title 2">
            <a:extLst>
              <a:ext uri="{FF2B5EF4-FFF2-40B4-BE49-F238E27FC236}">
                <a16:creationId xmlns:a16="http://schemas.microsoft.com/office/drawing/2014/main" id="{F6A39CFE-F193-9048-BE90-69178B4C33C9}"/>
              </a:ext>
            </a:extLst>
          </p:cNvPr>
          <p:cNvSpPr>
            <a:spLocks noGrp="1"/>
          </p:cNvSpPr>
          <p:nvPr>
            <p:ph type="title"/>
          </p:nvPr>
        </p:nvSpPr>
        <p:spPr>
          <a:xfrm>
            <a:off x="706860" y="593334"/>
            <a:ext cx="4534616" cy="598145"/>
          </a:xfrm>
        </p:spPr>
        <p:txBody>
          <a:bodyPr>
            <a:normAutofit/>
          </a:bodyPr>
          <a:lstStyle/>
          <a:p>
            <a:r>
              <a:rPr lang="en-US" sz="2800" dirty="0">
                <a:latin typeface="Verdana" panose="020B0604030504040204" pitchFamily="34" charset="0"/>
                <a:ea typeface="Verdana" panose="020B0604030504040204" pitchFamily="34" charset="0"/>
              </a:rPr>
              <a:t>Data Understanding</a:t>
            </a:r>
          </a:p>
        </p:txBody>
      </p:sp>
      <p:pic>
        <p:nvPicPr>
          <p:cNvPr id="7" name="Picture Placeholder 6" descr="Engineering drawing&#10;&#10;Description automatically generated">
            <a:extLst>
              <a:ext uri="{FF2B5EF4-FFF2-40B4-BE49-F238E27FC236}">
                <a16:creationId xmlns:a16="http://schemas.microsoft.com/office/drawing/2014/main" id="{92EA9148-FF46-4A31-83F7-A770B5D7E97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715" r="3715"/>
          <a:stretch/>
        </p:blipFill>
        <p:spPr>
          <a:xfrm>
            <a:off x="5241477" y="0"/>
            <a:ext cx="6950524" cy="6858000"/>
          </a:xfrm>
        </p:spPr>
      </p:pic>
    </p:spTree>
    <p:extLst>
      <p:ext uri="{BB962C8B-B14F-4D97-AF65-F5344CB8AC3E}">
        <p14:creationId xmlns:p14="http://schemas.microsoft.com/office/powerpoint/2010/main" val="74899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200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anim calcmode="lin" valueType="num">
                                      <p:cBhvr>
                                        <p:cTn id="1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0"/>
                            </p:stCondLst>
                            <p:childTnLst>
                              <p:par>
                                <p:cTn id="17" presetID="42" presetClass="entr" presetSubtype="0" fill="hold" grpId="0" nodeType="afterEffect">
                                  <p:stCondLst>
                                    <p:cond delay="200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9000"/>
                            </p:stCondLst>
                            <p:childTnLst>
                              <p:par>
                                <p:cTn id="23" presetID="42" presetClass="entr" presetSubtype="0" fill="hold" grpId="0" nodeType="afterEffect">
                                  <p:stCondLst>
                                    <p:cond delay="200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1000"/>
                                        <p:tgtEl>
                                          <p:spTgt spid="5">
                                            <p:txEl>
                                              <p:pRg st="3" end="3"/>
                                            </p:txEl>
                                          </p:spTgt>
                                        </p:tgtEl>
                                      </p:cBhvr>
                                    </p:animEffect>
                                    <p:anim calcmode="lin" valueType="num">
                                      <p:cBhvr>
                                        <p:cTn id="2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2000"/>
                            </p:stCondLst>
                            <p:childTnLst>
                              <p:par>
                                <p:cTn id="29" presetID="42" presetClass="entr" presetSubtype="0" fill="hold" grpId="0" nodeType="afterEffect">
                                  <p:stCondLst>
                                    <p:cond delay="200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1000"/>
                                        <p:tgtEl>
                                          <p:spTgt spid="5">
                                            <p:txEl>
                                              <p:pRg st="4" end="4"/>
                                            </p:txEl>
                                          </p:spTgt>
                                        </p:tgtEl>
                                      </p:cBhvr>
                                    </p:animEffect>
                                    <p:anim calcmode="lin" valueType="num">
                                      <p:cBhvr>
                                        <p:cTn id="3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0"/>
                            </p:stCondLst>
                            <p:childTnLst>
                              <p:par>
                                <p:cTn id="35" presetID="42" presetClass="entr" presetSubtype="0" fill="hold" grpId="0" nodeType="afterEffect">
                                  <p:stCondLst>
                                    <p:cond delay="200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1000"/>
                                        <p:tgtEl>
                                          <p:spTgt spid="5">
                                            <p:txEl>
                                              <p:pRg st="5" end="5"/>
                                            </p:txEl>
                                          </p:spTgt>
                                        </p:tgtEl>
                                      </p:cBhvr>
                                    </p:animEffect>
                                    <p:anim calcmode="lin" valueType="num">
                                      <p:cBhvr>
                                        <p:cTn id="38"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8000"/>
                            </p:stCondLst>
                            <p:childTnLst>
                              <p:par>
                                <p:cTn id="41" presetID="42" presetClass="entr" presetSubtype="0" fill="hold" grpId="0" nodeType="afterEffect">
                                  <p:stCondLst>
                                    <p:cond delay="200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1000"/>
                                        <p:tgtEl>
                                          <p:spTgt spid="5">
                                            <p:txEl>
                                              <p:pRg st="6" end="6"/>
                                            </p:txEl>
                                          </p:spTgt>
                                        </p:tgtEl>
                                      </p:cBhvr>
                                    </p:animEffect>
                                    <p:anim calcmode="lin" valueType="num">
                                      <p:cBhvr>
                                        <p:cTn id="44"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21000"/>
                            </p:stCondLst>
                            <p:childTnLst>
                              <p:par>
                                <p:cTn id="47" presetID="42" presetClass="entr" presetSubtype="0" fill="hold" grpId="0" nodeType="afterEffect">
                                  <p:stCondLst>
                                    <p:cond delay="200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1000"/>
                                        <p:tgtEl>
                                          <p:spTgt spid="5">
                                            <p:txEl>
                                              <p:pRg st="7" end="7"/>
                                            </p:txEl>
                                          </p:spTgt>
                                        </p:tgtEl>
                                      </p:cBhvr>
                                    </p:animEffect>
                                    <p:anim calcmode="lin" valueType="num">
                                      <p:cBhvr>
                                        <p:cTn id="5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24000"/>
                            </p:stCondLst>
                            <p:childTnLst>
                              <p:par>
                                <p:cTn id="53" presetID="42" presetClass="entr" presetSubtype="0" fill="hold" grpId="0" nodeType="afterEffect">
                                  <p:stCondLst>
                                    <p:cond delay="2000"/>
                                  </p:stCondLst>
                                  <p:childTnLst>
                                    <p:set>
                                      <p:cBhvr>
                                        <p:cTn id="54" dur="1" fill="hold">
                                          <p:stCondLst>
                                            <p:cond delay="0"/>
                                          </p:stCondLst>
                                        </p:cTn>
                                        <p:tgtEl>
                                          <p:spTgt spid="5">
                                            <p:txEl>
                                              <p:pRg st="8" end="8"/>
                                            </p:txEl>
                                          </p:spTgt>
                                        </p:tgtEl>
                                        <p:attrNameLst>
                                          <p:attrName>style.visibility</p:attrName>
                                        </p:attrNameLst>
                                      </p:cBhvr>
                                      <p:to>
                                        <p:strVal val="visible"/>
                                      </p:to>
                                    </p:set>
                                    <p:animEffect transition="in" filter="fade">
                                      <p:cBhvr>
                                        <p:cTn id="55" dur="1000"/>
                                        <p:tgtEl>
                                          <p:spTgt spid="5">
                                            <p:txEl>
                                              <p:pRg st="8" end="8"/>
                                            </p:txEl>
                                          </p:spTgt>
                                        </p:tgtEl>
                                      </p:cBhvr>
                                    </p:animEffect>
                                    <p:anim calcmode="lin" valueType="num">
                                      <p:cBhvr>
                                        <p:cTn id="56"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a:xfrm>
            <a:off x="932329" y="4246420"/>
            <a:ext cx="10452848" cy="2182660"/>
          </a:xfrm>
        </p:spPr>
        <p:txBody>
          <a:bodyPr>
            <a:normAutofit/>
          </a:bodyPr>
          <a:lstStyle/>
          <a:p>
            <a:pPr marL="0" indent="0">
              <a:buNone/>
            </a:pPr>
            <a:endParaRPr lang="en-US" sz="2000" dirty="0"/>
          </a:p>
          <a:p>
            <a:endParaRPr lang="en-US" sz="2000" dirty="0"/>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806825" y="469815"/>
            <a:ext cx="10452849" cy="691000"/>
          </a:xfrm>
        </p:spPr>
        <p:txBody>
          <a:bodyPr anchor="ctr">
            <a:normAutofit/>
          </a:bodyPr>
          <a:lstStyle/>
          <a:p>
            <a:r>
              <a:rPr lang="en-US" sz="3200" dirty="0">
                <a:solidFill>
                  <a:srgbClr val="FFFEFF"/>
                </a:solidFill>
                <a:latin typeface="Verdana" panose="020B0604030504040204" pitchFamily="34" charset="0"/>
                <a:ea typeface="Verdana" panose="020B0604030504040204" pitchFamily="34" charset="0"/>
              </a:rPr>
              <a:t>Data Preparation</a:t>
            </a:r>
          </a:p>
        </p:txBody>
      </p:sp>
      <p:sp>
        <p:nvSpPr>
          <p:cNvPr id="8" name="Content Placeholder 2">
            <a:extLst>
              <a:ext uri="{FF2B5EF4-FFF2-40B4-BE49-F238E27FC236}">
                <a16:creationId xmlns:a16="http://schemas.microsoft.com/office/drawing/2014/main" id="{603C47E5-5A75-5E9A-7C22-08996CF6A87D}"/>
              </a:ext>
            </a:extLst>
          </p:cNvPr>
          <p:cNvSpPr txBox="1">
            <a:spLocks/>
          </p:cNvSpPr>
          <p:nvPr/>
        </p:nvSpPr>
        <p:spPr>
          <a:xfrm>
            <a:off x="611199" y="1138222"/>
            <a:ext cx="5261316" cy="1425775"/>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latin typeface="Verdana" panose="020B0604030504040204" pitchFamily="34" charset="0"/>
                <a:ea typeface="Verdana" panose="020B0604030504040204" pitchFamily="34" charset="0"/>
              </a:rPr>
              <a:t>Initial analysis shows a balanced dataset and successful loading of images</a:t>
            </a:r>
          </a:p>
          <a:p>
            <a:r>
              <a:rPr lang="en-US" sz="1400" dirty="0">
                <a:latin typeface="Verdana" panose="020B0604030504040204" pitchFamily="34" charset="0"/>
                <a:ea typeface="Verdana" panose="020B0604030504040204" pitchFamily="34" charset="0"/>
              </a:rPr>
              <a:t>Images resized from 768x768 to 96x96 which will be beneficial with storage capacity</a:t>
            </a:r>
          </a:p>
        </p:txBody>
      </p:sp>
      <p:pic>
        <p:nvPicPr>
          <p:cNvPr id="10" name="Picture 9" descr="Chart, pie chart&#10;&#10;Description automatically generated">
            <a:extLst>
              <a:ext uri="{FF2B5EF4-FFF2-40B4-BE49-F238E27FC236}">
                <a16:creationId xmlns:a16="http://schemas.microsoft.com/office/drawing/2014/main" id="{E7FC3B22-202C-E97B-4CFA-D5680BACC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99" y="2307349"/>
            <a:ext cx="5261316" cy="3878142"/>
          </a:xfrm>
          <a:prstGeom prst="rect">
            <a:avLst/>
          </a:prstGeom>
        </p:spPr>
      </p:pic>
      <p:pic>
        <p:nvPicPr>
          <p:cNvPr id="5" name="Picture 4">
            <a:extLst>
              <a:ext uri="{FF2B5EF4-FFF2-40B4-BE49-F238E27FC236}">
                <a16:creationId xmlns:a16="http://schemas.microsoft.com/office/drawing/2014/main" id="{1A6C5D3F-C1C0-CFC8-3AF3-23557A479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649" y="755123"/>
            <a:ext cx="5430152" cy="5439203"/>
          </a:xfrm>
          <a:prstGeom prst="rect">
            <a:avLst/>
          </a:prstGeom>
        </p:spPr>
      </p:pic>
    </p:spTree>
    <p:extLst>
      <p:ext uri="{BB962C8B-B14F-4D97-AF65-F5344CB8AC3E}">
        <p14:creationId xmlns:p14="http://schemas.microsoft.com/office/powerpoint/2010/main" val="49275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200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1000"/>
                                        <p:tgtEl>
                                          <p:spTgt spid="8">
                                            <p:txEl>
                                              <p:pRg st="1" end="1"/>
                                            </p:txEl>
                                          </p:spTgt>
                                        </p:tgtEl>
                                      </p:cBhvr>
                                    </p:animEffect>
                                    <p:anim calcmode="lin" valueType="num">
                                      <p:cBhvr>
                                        <p:cTn id="14"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a:xfrm>
            <a:off x="932329" y="4246420"/>
            <a:ext cx="10452848" cy="2182660"/>
          </a:xfrm>
        </p:spPr>
        <p:txBody>
          <a:bodyPr>
            <a:normAutofit/>
          </a:bodyPr>
          <a:lstStyle/>
          <a:p>
            <a:pPr marL="0" indent="0">
              <a:buNone/>
            </a:pPr>
            <a:endParaRPr lang="en-US" sz="2000" dirty="0"/>
          </a:p>
          <a:p>
            <a:endParaRPr lang="en-US" sz="2000" dirty="0"/>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706611" y="634292"/>
            <a:ext cx="10452849" cy="691000"/>
          </a:xfrm>
        </p:spPr>
        <p:txBody>
          <a:bodyPr anchor="ctr">
            <a:normAutofit/>
          </a:bodyPr>
          <a:lstStyle/>
          <a:p>
            <a:r>
              <a:rPr lang="en-US" sz="3200" dirty="0">
                <a:solidFill>
                  <a:srgbClr val="FFFEFF"/>
                </a:solidFill>
                <a:latin typeface="Verdana" panose="020B0604030504040204" pitchFamily="34" charset="0"/>
                <a:ea typeface="Verdana" panose="020B0604030504040204" pitchFamily="34" charset="0"/>
              </a:rPr>
              <a:t>Feature Engineering</a:t>
            </a:r>
          </a:p>
        </p:txBody>
      </p:sp>
      <p:sp>
        <p:nvSpPr>
          <p:cNvPr id="8" name="Content Placeholder 2">
            <a:extLst>
              <a:ext uri="{FF2B5EF4-FFF2-40B4-BE49-F238E27FC236}">
                <a16:creationId xmlns:a16="http://schemas.microsoft.com/office/drawing/2014/main" id="{603C47E5-5A75-5E9A-7C22-08996CF6A87D}"/>
              </a:ext>
            </a:extLst>
          </p:cNvPr>
          <p:cNvSpPr txBox="1">
            <a:spLocks/>
          </p:cNvSpPr>
          <p:nvPr/>
        </p:nvSpPr>
        <p:spPr>
          <a:xfrm>
            <a:off x="832116" y="1143308"/>
            <a:ext cx="10653273" cy="1425775"/>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latin typeface="Verdana" panose="020B0604030504040204" pitchFamily="34" charset="0"/>
              <a:ea typeface="Verdana" panose="020B0604030504040204" pitchFamily="34" charset="0"/>
            </a:endParaRPr>
          </a:p>
        </p:txBody>
      </p:sp>
      <p:sp>
        <p:nvSpPr>
          <p:cNvPr id="10" name="Content Placeholder 2">
            <a:extLst>
              <a:ext uri="{FF2B5EF4-FFF2-40B4-BE49-F238E27FC236}">
                <a16:creationId xmlns:a16="http://schemas.microsoft.com/office/drawing/2014/main" id="{CD993E1F-D4A5-BDE6-6EF4-484AE3BD05B2}"/>
              </a:ext>
            </a:extLst>
          </p:cNvPr>
          <p:cNvSpPr txBox="1">
            <a:spLocks/>
          </p:cNvSpPr>
          <p:nvPr/>
        </p:nvSpPr>
        <p:spPr>
          <a:xfrm>
            <a:off x="706610" y="1358563"/>
            <a:ext cx="7004515" cy="1644066"/>
          </a:xfrm>
          <a:prstGeom prst="rect">
            <a:avLst/>
          </a:prstGeom>
        </p:spPr>
        <p:txBody>
          <a:bodyPr vert="horz" lIns="0" tIns="45720" rIns="0" bIns="45720" rtlCol="0">
            <a:normAutofit lnSpcReduction="10000"/>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Verdana" panose="020B0604030504040204" pitchFamily="34" charset="0"/>
                <a:ea typeface="Verdana" panose="020B0604030504040204" pitchFamily="34" charset="0"/>
              </a:rPr>
              <a:t>PCA reduce features from 27649 to 100</a:t>
            </a:r>
          </a:p>
          <a:p>
            <a:r>
              <a:rPr lang="en-US" dirty="0">
                <a:latin typeface="Verdana" panose="020B0604030504040204" pitchFamily="34" charset="0"/>
                <a:ea typeface="Verdana" panose="020B0604030504040204" pitchFamily="34" charset="0"/>
              </a:rPr>
              <a:t>Represented 55% of the spread of data</a:t>
            </a:r>
          </a:p>
          <a:p>
            <a:r>
              <a:rPr lang="en-US" dirty="0">
                <a:latin typeface="Verdana" panose="020B0604030504040204" pitchFamily="34" charset="0"/>
                <a:ea typeface="Verdana" panose="020B0604030504040204" pitchFamily="34" charset="0"/>
              </a:rPr>
              <a:t>Gradient Boosting able to achieve 88% accuracy score</a:t>
            </a:r>
          </a:p>
          <a:p>
            <a:endParaRPr lang="en-US" dirty="0">
              <a:latin typeface="Verdana" panose="020B0604030504040204" pitchFamily="34" charset="0"/>
              <a:ea typeface="Verdana" panose="020B0604030504040204" pitchFamily="34" charset="0"/>
            </a:endParaRPr>
          </a:p>
        </p:txBody>
      </p:sp>
      <p:pic>
        <p:nvPicPr>
          <p:cNvPr id="9" name="Picture 8" descr="Chart&#10;&#10;Description automatically generated">
            <a:extLst>
              <a:ext uri="{FF2B5EF4-FFF2-40B4-BE49-F238E27FC236}">
                <a16:creationId xmlns:a16="http://schemas.microsoft.com/office/drawing/2014/main" id="{82D218B6-453D-5C73-85DA-17F6705CA9E3}"/>
              </a:ext>
            </a:extLst>
          </p:cNvPr>
          <p:cNvPicPr>
            <a:picLocks noChangeAspect="1"/>
          </p:cNvPicPr>
          <p:nvPr/>
        </p:nvPicPr>
        <p:blipFill rotWithShape="1">
          <a:blip r:embed="rId3">
            <a:extLst>
              <a:ext uri="{28A0092B-C50C-407E-A947-70E740481C1C}">
                <a14:useLocalDpi xmlns:a14="http://schemas.microsoft.com/office/drawing/2010/main" val="0"/>
              </a:ext>
            </a:extLst>
          </a:blip>
          <a:srcRect r="49369"/>
          <a:stretch/>
        </p:blipFill>
        <p:spPr>
          <a:xfrm>
            <a:off x="581105" y="3320991"/>
            <a:ext cx="4115123" cy="2902717"/>
          </a:xfrm>
          <a:prstGeom prst="rect">
            <a:avLst/>
          </a:prstGeom>
        </p:spPr>
      </p:pic>
      <p:pic>
        <p:nvPicPr>
          <p:cNvPr id="13" name="Picture 12" descr="Chart, line chart&#10;&#10;Description automatically generated">
            <a:extLst>
              <a:ext uri="{FF2B5EF4-FFF2-40B4-BE49-F238E27FC236}">
                <a16:creationId xmlns:a16="http://schemas.microsoft.com/office/drawing/2014/main" id="{2CD2FFA1-D06A-90CC-4B0C-F72BD57C6504}"/>
              </a:ext>
            </a:extLst>
          </p:cNvPr>
          <p:cNvPicPr>
            <a:picLocks noChangeAspect="1"/>
          </p:cNvPicPr>
          <p:nvPr/>
        </p:nvPicPr>
        <p:blipFill rotWithShape="1">
          <a:blip r:embed="rId4">
            <a:extLst>
              <a:ext uri="{28A0092B-C50C-407E-A947-70E740481C1C}">
                <a14:useLocalDpi xmlns:a14="http://schemas.microsoft.com/office/drawing/2010/main" val="0"/>
              </a:ext>
            </a:extLst>
          </a:blip>
          <a:srcRect t="-350" r="49576" b="-1"/>
          <a:stretch/>
        </p:blipFill>
        <p:spPr>
          <a:xfrm>
            <a:off x="4953464" y="3319411"/>
            <a:ext cx="4092330" cy="2902717"/>
          </a:xfrm>
          <a:prstGeom prst="rect">
            <a:avLst/>
          </a:prstGeom>
        </p:spPr>
      </p:pic>
      <p:pic>
        <p:nvPicPr>
          <p:cNvPr id="5" name="Picture 4" descr="Chart&#10;&#10;Description automatically generated">
            <a:extLst>
              <a:ext uri="{FF2B5EF4-FFF2-40B4-BE49-F238E27FC236}">
                <a16:creationId xmlns:a16="http://schemas.microsoft.com/office/drawing/2014/main" id="{468F216F-8E05-0A92-2ADA-C30649D074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125" y="536333"/>
            <a:ext cx="3573840" cy="2711809"/>
          </a:xfrm>
          <a:prstGeom prst="rect">
            <a:avLst/>
          </a:prstGeom>
        </p:spPr>
      </p:pic>
    </p:spTree>
    <p:extLst>
      <p:ext uri="{BB962C8B-B14F-4D97-AF65-F5344CB8AC3E}">
        <p14:creationId xmlns:p14="http://schemas.microsoft.com/office/powerpoint/2010/main" val="5951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200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20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1000"/>
                                        <p:tgtEl>
                                          <p:spTgt spid="10">
                                            <p:txEl>
                                              <p:pRg st="0" end="0"/>
                                            </p:txEl>
                                          </p:spTgt>
                                        </p:tgtEl>
                                      </p:cBhvr>
                                    </p:animEffect>
                                    <p:anim calcmode="lin" valueType="num">
                                      <p:cBhvr>
                                        <p:cTn id="1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0"/>
                            </p:stCondLst>
                            <p:childTnLst>
                              <p:par>
                                <p:cTn id="17" presetID="42" presetClass="entr" presetSubtype="0" fill="hold" grpId="0" nodeType="afterEffect">
                                  <p:stCondLst>
                                    <p:cond delay="200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1000"/>
                                        <p:tgtEl>
                                          <p:spTgt spid="10">
                                            <p:txEl>
                                              <p:pRg st="1" end="1"/>
                                            </p:txEl>
                                          </p:spTgt>
                                        </p:tgtEl>
                                      </p:cBhvr>
                                    </p:animEffect>
                                    <p:anim calcmode="lin" valueType="num">
                                      <p:cBhvr>
                                        <p:cTn id="20"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9000"/>
                            </p:stCondLst>
                            <p:childTnLst>
                              <p:par>
                                <p:cTn id="23" presetID="42" presetClass="entr" presetSubtype="0" fill="hold" grpId="0" nodeType="afterEffect">
                                  <p:stCondLst>
                                    <p:cond delay="200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1000"/>
                                        <p:tgtEl>
                                          <p:spTgt spid="10">
                                            <p:txEl>
                                              <p:pRg st="2" end="2"/>
                                            </p:txEl>
                                          </p:spTgt>
                                        </p:tgtEl>
                                      </p:cBhvr>
                                    </p:animEffect>
                                    <p:anim calcmode="lin" valueType="num">
                                      <p:cBhvr>
                                        <p:cTn id="26"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a:xfrm>
            <a:off x="932329" y="4246420"/>
            <a:ext cx="10452848" cy="2182660"/>
          </a:xfrm>
        </p:spPr>
        <p:txBody>
          <a:bodyPr>
            <a:normAutofit/>
          </a:bodyPr>
          <a:lstStyle/>
          <a:p>
            <a:pPr marL="0" indent="0">
              <a:buNone/>
            </a:pPr>
            <a:endParaRPr lang="en-US" sz="2000" dirty="0"/>
          </a:p>
          <a:p>
            <a:endParaRPr lang="en-US" sz="2000" dirty="0"/>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806825" y="469815"/>
            <a:ext cx="10452849" cy="691000"/>
          </a:xfrm>
        </p:spPr>
        <p:txBody>
          <a:bodyPr anchor="ctr">
            <a:normAutofit/>
          </a:bodyPr>
          <a:lstStyle/>
          <a:p>
            <a:r>
              <a:rPr lang="en-US" sz="2800" dirty="0">
                <a:solidFill>
                  <a:srgbClr val="FFFEFF"/>
                </a:solidFill>
                <a:latin typeface="Verdana" panose="020B0604030504040204" pitchFamily="34" charset="0"/>
                <a:ea typeface="Verdana" panose="020B0604030504040204" pitchFamily="34" charset="0"/>
              </a:rPr>
              <a:t>Learning Curves (</a:t>
            </a:r>
            <a:r>
              <a:rPr lang="en-US" sz="2800" dirty="0" err="1">
                <a:solidFill>
                  <a:srgbClr val="FFFEFF"/>
                </a:solidFill>
                <a:latin typeface="Verdana" panose="020B0604030504040204" pitchFamily="34" charset="0"/>
                <a:ea typeface="Verdana" panose="020B0604030504040204" pitchFamily="34" charset="0"/>
              </a:rPr>
              <a:t>GradBst</a:t>
            </a:r>
            <a:r>
              <a:rPr lang="en-US" sz="2800" dirty="0">
                <a:solidFill>
                  <a:srgbClr val="FFFEFF"/>
                </a:solidFill>
                <a:latin typeface="Verdana" panose="020B0604030504040204" pitchFamily="34" charset="0"/>
                <a:ea typeface="Verdana" panose="020B0604030504040204" pitchFamily="34" charset="0"/>
              </a:rPr>
              <a:t>, SVC, </a:t>
            </a:r>
            <a:r>
              <a:rPr lang="en-US" sz="2800" dirty="0" err="1">
                <a:solidFill>
                  <a:srgbClr val="FFFEFF"/>
                </a:solidFill>
                <a:latin typeface="Verdana" panose="020B0604030504040204" pitchFamily="34" charset="0"/>
                <a:ea typeface="Verdana" panose="020B0604030504040204" pitchFamily="34" charset="0"/>
              </a:rPr>
              <a:t>LogReg</a:t>
            </a:r>
            <a:r>
              <a:rPr lang="en-US" sz="2800" dirty="0">
                <a:solidFill>
                  <a:srgbClr val="FFFEFF"/>
                </a:solidFill>
                <a:latin typeface="Verdana" panose="020B0604030504040204" pitchFamily="34" charset="0"/>
                <a:ea typeface="Verdana" panose="020B0604030504040204" pitchFamily="34" charset="0"/>
              </a:rPr>
              <a:t>)</a:t>
            </a:r>
          </a:p>
        </p:txBody>
      </p:sp>
      <p:sp>
        <p:nvSpPr>
          <p:cNvPr id="8" name="Content Placeholder 2">
            <a:extLst>
              <a:ext uri="{FF2B5EF4-FFF2-40B4-BE49-F238E27FC236}">
                <a16:creationId xmlns:a16="http://schemas.microsoft.com/office/drawing/2014/main" id="{603C47E5-5A75-5E9A-7C22-08996CF6A87D}"/>
              </a:ext>
            </a:extLst>
          </p:cNvPr>
          <p:cNvSpPr txBox="1">
            <a:spLocks/>
          </p:cNvSpPr>
          <p:nvPr/>
        </p:nvSpPr>
        <p:spPr>
          <a:xfrm>
            <a:off x="832116" y="1038834"/>
            <a:ext cx="10653273" cy="1425775"/>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Verdana" panose="020B0604030504040204" pitchFamily="34" charset="0"/>
                <a:ea typeface="Verdana" panose="020B0604030504040204" pitchFamily="34" charset="0"/>
              </a:rPr>
              <a:t>Performed well considering half the data lost, be careful of overfitting</a:t>
            </a:r>
          </a:p>
          <a:p>
            <a:r>
              <a:rPr lang="en-US" dirty="0">
                <a:latin typeface="Verdana" panose="020B0604030504040204" pitchFamily="34" charset="0"/>
                <a:ea typeface="Verdana" panose="020B0604030504040204" pitchFamily="34" charset="0"/>
              </a:rPr>
              <a:t>Convolutional Neural Networks preferred algorithm</a:t>
            </a:r>
          </a:p>
        </p:txBody>
      </p:sp>
      <p:pic>
        <p:nvPicPr>
          <p:cNvPr id="6" name="Picture 5" descr="Chart, line chart&#10;&#10;Description automatically generated">
            <a:extLst>
              <a:ext uri="{FF2B5EF4-FFF2-40B4-BE49-F238E27FC236}">
                <a16:creationId xmlns:a16="http://schemas.microsoft.com/office/drawing/2014/main" id="{93D144AB-D0E5-4874-98C8-B1073D626467}"/>
              </a:ext>
            </a:extLst>
          </p:cNvPr>
          <p:cNvPicPr>
            <a:picLocks noChangeAspect="1"/>
          </p:cNvPicPr>
          <p:nvPr/>
        </p:nvPicPr>
        <p:blipFill rotWithShape="1">
          <a:blip r:embed="rId3">
            <a:extLst>
              <a:ext uri="{28A0092B-C50C-407E-A947-70E740481C1C}">
                <a14:useLocalDpi xmlns:a14="http://schemas.microsoft.com/office/drawing/2010/main" val="0"/>
              </a:ext>
            </a:extLst>
          </a:blip>
          <a:srcRect l="1" r="-16" b="66186"/>
          <a:stretch/>
        </p:blipFill>
        <p:spPr>
          <a:xfrm>
            <a:off x="1096437" y="1932495"/>
            <a:ext cx="9873623" cy="4242062"/>
          </a:xfrm>
          <a:prstGeom prst="rect">
            <a:avLst/>
          </a:prstGeom>
        </p:spPr>
      </p:pic>
    </p:spTree>
    <p:extLst>
      <p:ext uri="{BB962C8B-B14F-4D97-AF65-F5344CB8AC3E}">
        <p14:creationId xmlns:p14="http://schemas.microsoft.com/office/powerpoint/2010/main" val="395514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200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1000"/>
                                        <p:tgtEl>
                                          <p:spTgt spid="8">
                                            <p:txEl>
                                              <p:pRg st="1" end="1"/>
                                            </p:txEl>
                                          </p:spTgt>
                                        </p:tgtEl>
                                      </p:cBhvr>
                                    </p:animEffect>
                                    <p:anim calcmode="lin" valueType="num">
                                      <p:cBhvr>
                                        <p:cTn id="14"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713558" y="357859"/>
            <a:ext cx="10452849" cy="910492"/>
          </a:xfrm>
        </p:spPr>
        <p:txBody>
          <a:bodyPr anchor="ctr">
            <a:normAutofit/>
          </a:bodyPr>
          <a:lstStyle/>
          <a:p>
            <a:r>
              <a:rPr lang="en-US" sz="3200" dirty="0">
                <a:solidFill>
                  <a:srgbClr val="FFFEFF"/>
                </a:solidFill>
                <a:latin typeface="Verdana" panose="020B0604030504040204" pitchFamily="34" charset="0"/>
                <a:ea typeface="Verdana" panose="020B0604030504040204" pitchFamily="34" charset="0"/>
              </a:rPr>
              <a:t>Model Comparison</a:t>
            </a:r>
          </a:p>
        </p:txBody>
      </p:sp>
      <p:sp>
        <p:nvSpPr>
          <p:cNvPr id="7" name="Content Placeholder 2">
            <a:extLst>
              <a:ext uri="{FF2B5EF4-FFF2-40B4-BE49-F238E27FC236}">
                <a16:creationId xmlns:a16="http://schemas.microsoft.com/office/drawing/2014/main" id="{92640963-FD75-B7B9-27E7-9E7050C67C2D}"/>
              </a:ext>
            </a:extLst>
          </p:cNvPr>
          <p:cNvSpPr txBox="1">
            <a:spLocks/>
          </p:cNvSpPr>
          <p:nvPr/>
        </p:nvSpPr>
        <p:spPr>
          <a:xfrm>
            <a:off x="713558" y="1150016"/>
            <a:ext cx="6554893" cy="910493"/>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Verdana" panose="020B0604030504040204" pitchFamily="34" charset="0"/>
                <a:ea typeface="Verdana" panose="020B0604030504040204" pitchFamily="34" charset="0"/>
              </a:rPr>
              <a:t>Focus on Recall (false negatives)</a:t>
            </a:r>
          </a:p>
          <a:p>
            <a:r>
              <a:rPr lang="en-US" dirty="0">
                <a:latin typeface="Verdana" panose="020B0604030504040204" pitchFamily="34" charset="0"/>
                <a:ea typeface="Verdana" panose="020B0604030504040204" pitchFamily="34" charset="0"/>
              </a:rPr>
              <a:t>Proportion of actual positives identified correctly</a:t>
            </a:r>
          </a:p>
        </p:txBody>
      </p:sp>
      <p:pic>
        <p:nvPicPr>
          <p:cNvPr id="4" name="Picture 3" descr="Chart, bar chart&#10;&#10;Description automatically generated">
            <a:extLst>
              <a:ext uri="{FF2B5EF4-FFF2-40B4-BE49-F238E27FC236}">
                <a16:creationId xmlns:a16="http://schemas.microsoft.com/office/drawing/2014/main" id="{EEB4BDFC-5B16-B156-A3E3-A40EEEB4C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67" y="2190904"/>
            <a:ext cx="6698184" cy="4024154"/>
          </a:xfrm>
          <a:prstGeom prst="rect">
            <a:avLst/>
          </a:prstGeom>
        </p:spPr>
      </p:pic>
      <p:sp>
        <p:nvSpPr>
          <p:cNvPr id="10" name="Rectangle: Rounded Corners 9">
            <a:extLst>
              <a:ext uri="{FF2B5EF4-FFF2-40B4-BE49-F238E27FC236}">
                <a16:creationId xmlns:a16="http://schemas.microsoft.com/office/drawing/2014/main" id="{B3F7E0C9-7BE8-6E0E-5EEC-8E7AC14B9C5B}"/>
              </a:ext>
            </a:extLst>
          </p:cNvPr>
          <p:cNvSpPr/>
          <p:nvPr/>
        </p:nvSpPr>
        <p:spPr>
          <a:xfrm>
            <a:off x="1734532" y="4430599"/>
            <a:ext cx="5165889" cy="115007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Content Placeholder 2">
            <a:extLst>
              <a:ext uri="{FF2B5EF4-FFF2-40B4-BE49-F238E27FC236}">
                <a16:creationId xmlns:a16="http://schemas.microsoft.com/office/drawing/2014/main" id="{B403DA42-00B5-866C-96DE-784499424D9E}"/>
              </a:ext>
            </a:extLst>
          </p:cNvPr>
          <p:cNvSpPr txBox="1">
            <a:spLocks/>
          </p:cNvSpPr>
          <p:nvPr/>
        </p:nvSpPr>
        <p:spPr>
          <a:xfrm>
            <a:off x="7519390" y="3747734"/>
            <a:ext cx="3994692" cy="910493"/>
          </a:xfrm>
          <a:prstGeom prst="rect">
            <a:avLst/>
          </a:prstGeom>
        </p:spPr>
        <p:txBody>
          <a:bodyPr vert="horz" lIns="0" tIns="45720" rIns="0" bIns="45720" rtlCol="0">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latin typeface="Verdana" panose="020B0604030504040204" pitchFamily="34" charset="0"/>
                <a:ea typeface="Verdana" panose="020B0604030504040204" pitchFamily="34" charset="0"/>
              </a:rPr>
              <a:t>BatchNormalization</a:t>
            </a:r>
            <a:r>
              <a:rPr lang="en-US" dirty="0">
                <a:latin typeface="Verdana" panose="020B0604030504040204" pitchFamily="34" charset="0"/>
                <a:ea typeface="Verdana" panose="020B0604030504040204" pitchFamily="34" charset="0"/>
              </a:rPr>
              <a:t>/ Dropout/ </a:t>
            </a:r>
            <a:r>
              <a:rPr lang="en-US" dirty="0" err="1">
                <a:latin typeface="Verdana" panose="020B0604030504040204" pitchFamily="34" charset="0"/>
                <a:ea typeface="Verdana" panose="020B0604030504040204" pitchFamily="34" charset="0"/>
              </a:rPr>
              <a:t>MaxPooling</a:t>
            </a:r>
            <a:r>
              <a:rPr lang="en-US" dirty="0">
                <a:latin typeface="Verdana" panose="020B0604030504040204" pitchFamily="34" charset="0"/>
                <a:ea typeface="Verdana" panose="020B0604030504040204" pitchFamily="34" charset="0"/>
              </a:rPr>
              <a:t>/ Dense Layers</a:t>
            </a:r>
          </a:p>
          <a:p>
            <a:r>
              <a:rPr lang="en-US" dirty="0">
                <a:latin typeface="Verdana" panose="020B0604030504040204" pitchFamily="34" charset="0"/>
                <a:ea typeface="Verdana" panose="020B0604030504040204" pitchFamily="34" charset="0"/>
              </a:rPr>
              <a:t>Runtime for 7500 unseen images processed and classified</a:t>
            </a:r>
          </a:p>
        </p:txBody>
      </p:sp>
      <p:pic>
        <p:nvPicPr>
          <p:cNvPr id="5" name="Picture 4" descr="Chart, bar chart&#10;&#10;Description automatically generated">
            <a:extLst>
              <a:ext uri="{FF2B5EF4-FFF2-40B4-BE49-F238E27FC236}">
                <a16:creationId xmlns:a16="http://schemas.microsoft.com/office/drawing/2014/main" id="{0145B657-49CC-073D-306C-F039EB690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9638" y="537114"/>
            <a:ext cx="4349412" cy="3007364"/>
          </a:xfrm>
          <a:prstGeom prst="rect">
            <a:avLst/>
          </a:prstGeom>
        </p:spPr>
      </p:pic>
      <p:sp>
        <p:nvSpPr>
          <p:cNvPr id="11" name="Rectangle: Rounded Corners 10">
            <a:extLst>
              <a:ext uri="{FF2B5EF4-FFF2-40B4-BE49-F238E27FC236}">
                <a16:creationId xmlns:a16="http://schemas.microsoft.com/office/drawing/2014/main" id="{49BC1E13-E187-A6E1-EB98-A77D9B3EA569}"/>
              </a:ext>
            </a:extLst>
          </p:cNvPr>
          <p:cNvSpPr/>
          <p:nvPr/>
        </p:nvSpPr>
        <p:spPr>
          <a:xfrm>
            <a:off x="7711126" y="2630078"/>
            <a:ext cx="3157979" cy="348792"/>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Rounded Corners 14">
            <a:extLst>
              <a:ext uri="{FF2B5EF4-FFF2-40B4-BE49-F238E27FC236}">
                <a16:creationId xmlns:a16="http://schemas.microsoft.com/office/drawing/2014/main" id="{139AEE1D-67F4-029F-2E48-20E9B41DAAC0}"/>
              </a:ext>
            </a:extLst>
          </p:cNvPr>
          <p:cNvSpPr/>
          <p:nvPr/>
        </p:nvSpPr>
        <p:spPr>
          <a:xfrm>
            <a:off x="7616858" y="1366887"/>
            <a:ext cx="1159497" cy="348792"/>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718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200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1000"/>
                                        <p:tgtEl>
                                          <p:spTgt spid="7">
                                            <p:txEl>
                                              <p:pRg st="1" end="1"/>
                                            </p:txEl>
                                          </p:spTgt>
                                        </p:tgtEl>
                                      </p:cBhvr>
                                    </p:animEffect>
                                    <p:anim calcmode="lin" valueType="num">
                                      <p:cBhvr>
                                        <p:cTn id="14"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0"/>
                            </p:stCondLst>
                            <p:childTnLst>
                              <p:par>
                                <p:cTn id="17" presetID="42" presetClass="entr" presetSubtype="0" fill="hold" grpId="0" nodeType="afterEffect">
                                  <p:stCondLst>
                                    <p:cond delay="200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1000"/>
                                        <p:tgtEl>
                                          <p:spTgt spid="12">
                                            <p:txEl>
                                              <p:pRg st="0" end="0"/>
                                            </p:txEl>
                                          </p:spTgt>
                                        </p:tgtEl>
                                      </p:cBhvr>
                                    </p:animEffect>
                                    <p:anim calcmode="lin" valueType="num">
                                      <p:cBhvr>
                                        <p:cTn id="2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9000"/>
                            </p:stCondLst>
                            <p:childTnLst>
                              <p:par>
                                <p:cTn id="23" presetID="42" presetClass="entr" presetSubtype="0" fill="hold" grpId="0" nodeType="afterEffect">
                                  <p:stCondLst>
                                    <p:cond delay="2000"/>
                                  </p:stCondLst>
                                  <p:childTnLst>
                                    <p:set>
                                      <p:cBhvr>
                                        <p:cTn id="24" dur="1" fill="hold">
                                          <p:stCondLst>
                                            <p:cond delay="0"/>
                                          </p:stCondLst>
                                        </p:cTn>
                                        <p:tgtEl>
                                          <p:spTgt spid="12">
                                            <p:txEl>
                                              <p:pRg st="1" end="1"/>
                                            </p:txEl>
                                          </p:spTgt>
                                        </p:tgtEl>
                                        <p:attrNameLst>
                                          <p:attrName>style.visibility</p:attrName>
                                        </p:attrNameLst>
                                      </p:cBhvr>
                                      <p:to>
                                        <p:strVal val="visible"/>
                                      </p:to>
                                    </p:set>
                                    <p:animEffect transition="in" filter="fade">
                                      <p:cBhvr>
                                        <p:cTn id="25" dur="1000"/>
                                        <p:tgtEl>
                                          <p:spTgt spid="12">
                                            <p:txEl>
                                              <p:pRg st="1" end="1"/>
                                            </p:txEl>
                                          </p:spTgt>
                                        </p:tgtEl>
                                      </p:cBhvr>
                                    </p:animEffect>
                                    <p:anim calcmode="lin" valueType="num">
                                      <p:cBhvr>
                                        <p:cTn id="26"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2" grpId="0" build="p"/>
    </p:bldLst>
  </p:timing>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conference presentation</Template>
  <TotalTime>4064</TotalTime>
  <Words>1200</Words>
  <Application>Microsoft Office PowerPoint</Application>
  <PresentationFormat>Widescreen</PresentationFormat>
  <Paragraphs>109</Paragraphs>
  <Slides>15</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Garamond</vt:lpstr>
      <vt:lpstr>Symbol</vt:lpstr>
      <vt:lpstr>Times New Roman</vt:lpstr>
      <vt:lpstr>Verdana</vt:lpstr>
      <vt:lpstr>RetrospectVTI</vt:lpstr>
      <vt:lpstr>Cancer Histopathology Image Classification</vt:lpstr>
      <vt:lpstr>Business Understanding</vt:lpstr>
      <vt:lpstr>Histopathological Image Preparation</vt:lpstr>
      <vt:lpstr>Machine Learning in Histopathology</vt:lpstr>
      <vt:lpstr>Data Understanding</vt:lpstr>
      <vt:lpstr>Data Preparation</vt:lpstr>
      <vt:lpstr>Feature Engineering</vt:lpstr>
      <vt:lpstr>Learning Curves (GradBst, SVC, LogReg)</vt:lpstr>
      <vt:lpstr>Model Comparison</vt:lpstr>
      <vt:lpstr>Pre-Trained CNN (VGG16)</vt:lpstr>
      <vt:lpstr>Custom CNN (cnnMk06)</vt:lpstr>
      <vt:lpstr>Deployment Demo: https://lit-harbor-25638.herokuapp.com/</vt:lpstr>
      <vt:lpstr>Future Development</vt:lpstr>
      <vt:lpstr>Contact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Presentation</dc:title>
  <dc:creator>Dhani Pozniak</dc:creator>
  <cp:lastModifiedBy>Dhani Pozniak</cp:lastModifiedBy>
  <cp:revision>55</cp:revision>
  <dcterms:created xsi:type="dcterms:W3CDTF">2022-03-23T15:31:16Z</dcterms:created>
  <dcterms:modified xsi:type="dcterms:W3CDTF">2022-08-12T18:39:35Z</dcterms:modified>
</cp:coreProperties>
</file>